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738" r:id="rId1"/>
  </p:sldMasterIdLst>
  <p:notesMasterIdLst>
    <p:notesMasterId r:id="rId15"/>
  </p:notesMasterIdLst>
  <p:handoutMasterIdLst>
    <p:handoutMasterId r:id="rId16"/>
  </p:handoutMasterIdLst>
  <p:sldIdLst>
    <p:sldId id="1226" r:id="rId2"/>
    <p:sldId id="1334" r:id="rId3"/>
    <p:sldId id="1339" r:id="rId4"/>
    <p:sldId id="1335" r:id="rId5"/>
    <p:sldId id="1337" r:id="rId6"/>
    <p:sldId id="1341" r:id="rId7"/>
    <p:sldId id="1336" r:id="rId8"/>
    <p:sldId id="1325" r:id="rId9"/>
    <p:sldId id="1340" r:id="rId10"/>
    <p:sldId id="1338" r:id="rId11"/>
    <p:sldId id="1343" r:id="rId12"/>
    <p:sldId id="1342" r:id="rId13"/>
    <p:sldId id="1330" r:id="rId14"/>
  </p:sldIdLst>
  <p:sldSz cx="12192000" cy="6858000"/>
  <p:notesSz cx="6735763" cy="9866313"/>
  <p:defaultTextStyle>
    <a:defPPr>
      <a:defRPr lang="ja-JP"/>
    </a:defPPr>
    <a:lvl1pPr algn="ctr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ＭＳ Ｐゴシック" pitchFamily="50" charset="-128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ＭＳ Ｐゴシック" pitchFamily="50" charset="-128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ＭＳ Ｐゴシック" pitchFamily="50" charset="-128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ＭＳ Ｐゴシック" pitchFamily="50" charset="-128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ＭＳ Ｐゴシック" pitchFamily="50" charset="-128"/>
        <a:cs typeface="+mn-cs"/>
      </a:defRPr>
    </a:lvl5pPr>
    <a:lvl6pPr marL="2286000" algn="l" defTabSz="914400" rtl="0" eaLnBrk="1" latinLnBrk="0" hangingPunct="1">
      <a:defRPr kumimoji="1" kern="1200">
        <a:solidFill>
          <a:schemeClr val="tx1"/>
        </a:solidFill>
        <a:latin typeface="Arial" charset="0"/>
        <a:ea typeface="ＭＳ Ｐゴシック" pitchFamily="50" charset="-128"/>
        <a:cs typeface="+mn-cs"/>
      </a:defRPr>
    </a:lvl6pPr>
    <a:lvl7pPr marL="2743200" algn="l" defTabSz="914400" rtl="0" eaLnBrk="1" latinLnBrk="0" hangingPunct="1">
      <a:defRPr kumimoji="1" kern="1200">
        <a:solidFill>
          <a:schemeClr val="tx1"/>
        </a:solidFill>
        <a:latin typeface="Arial" charset="0"/>
        <a:ea typeface="ＭＳ Ｐゴシック" pitchFamily="50" charset="-128"/>
        <a:cs typeface="+mn-cs"/>
      </a:defRPr>
    </a:lvl7pPr>
    <a:lvl8pPr marL="3200400" algn="l" defTabSz="914400" rtl="0" eaLnBrk="1" latinLnBrk="0" hangingPunct="1">
      <a:defRPr kumimoji="1" kern="1200">
        <a:solidFill>
          <a:schemeClr val="tx1"/>
        </a:solidFill>
        <a:latin typeface="Arial" charset="0"/>
        <a:ea typeface="ＭＳ Ｐゴシック" pitchFamily="50" charset="-128"/>
        <a:cs typeface="+mn-cs"/>
      </a:defRPr>
    </a:lvl8pPr>
    <a:lvl9pPr marL="3657600" algn="l" defTabSz="914400" rtl="0" eaLnBrk="1" latinLnBrk="0" hangingPunct="1">
      <a:defRPr kumimoji="1" kern="1200">
        <a:solidFill>
          <a:schemeClr val="tx1"/>
        </a:solidFill>
        <a:latin typeface="Arial" charset="0"/>
        <a:ea typeface="ＭＳ Ｐゴシック" pitchFamily="50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7" name="作成者" initials="A" lastIdx="0" clrIdx="6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FFBFB"/>
    <a:srgbClr val="FF9900"/>
    <a:srgbClr val="0535BB"/>
    <a:srgbClr val="038EED"/>
    <a:srgbClr val="315C63"/>
    <a:srgbClr val="815129"/>
    <a:srgbClr val="986030"/>
    <a:srgbClr val="FCDEB0"/>
    <a:srgbClr val="C8E6EE"/>
    <a:srgbClr val="7F7F7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スタイル (中間)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D5ABB26-0587-4C30-8999-92F81FD0307C}" styleName="スタイルなし、表のグリッド線なし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テーマ スタイル 1 - アクセント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9D7B26C5-4107-4FEC-AEDC-1716B250A1EF}" styleName="スタイル (淡色)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3B4B98B0-60AC-42C2-AFA5-B58CD77FA1E5}" styleName="淡色スタイル 1 - アクセント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074" autoAdjust="0"/>
    <p:restoredTop sz="90755" autoAdjust="0"/>
  </p:normalViewPr>
  <p:slideViewPr>
    <p:cSldViewPr>
      <p:cViewPr varScale="1">
        <p:scale>
          <a:sx n="64" d="100"/>
          <a:sy n="64" d="100"/>
        </p:scale>
        <p:origin x="774" y="72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25" d="100"/>
        <a:sy n="125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>
      <p:cViewPr varScale="1">
        <p:scale>
          <a:sx n="78" d="100"/>
          <a:sy n="78" d="100"/>
        </p:scale>
        <p:origin x="3132" y="11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2" y="1"/>
            <a:ext cx="2920193" cy="4916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383" tIns="45691" rIns="91383" bIns="45691" numCol="1" anchor="t" anchorCtr="0" compatLnSpc="1">
            <a:prstTxWarp prst="textNoShape">
              <a:avLst/>
            </a:prstTxWarp>
          </a:bodyPr>
          <a:lstStyle>
            <a:lvl1pPr algn="l" defTabSz="914362">
              <a:defRPr sz="1100">
                <a:latin typeface="Arial" pitchFamily="34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15573" y="1"/>
            <a:ext cx="2918622" cy="4916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383" tIns="45691" rIns="91383" bIns="45691" numCol="1" anchor="t" anchorCtr="0" compatLnSpc="1">
            <a:prstTxWarp prst="textNoShape">
              <a:avLst/>
            </a:prstTxWarp>
          </a:bodyPr>
          <a:lstStyle>
            <a:lvl1pPr algn="r" defTabSz="914362">
              <a:defRPr sz="1100">
                <a:latin typeface="Arial" pitchFamily="34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3891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2" y="9371502"/>
            <a:ext cx="2920193" cy="4932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383" tIns="45691" rIns="91383" bIns="45691" numCol="1" anchor="b" anchorCtr="0" compatLnSpc="1">
            <a:prstTxWarp prst="textNoShape">
              <a:avLst/>
            </a:prstTxWarp>
          </a:bodyPr>
          <a:lstStyle>
            <a:lvl1pPr algn="l" defTabSz="914362">
              <a:defRPr sz="1100">
                <a:latin typeface="Arial" pitchFamily="34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3891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15573" y="9371502"/>
            <a:ext cx="2918622" cy="4932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383" tIns="45691" rIns="91383" bIns="45691" numCol="1" anchor="b" anchorCtr="0" compatLnSpc="1">
            <a:prstTxWarp prst="textNoShape">
              <a:avLst/>
            </a:prstTxWarp>
          </a:bodyPr>
          <a:lstStyle>
            <a:lvl1pPr algn="r" defTabSz="914362">
              <a:defRPr sz="1100">
                <a:latin typeface="Arial" pitchFamily="34" charset="0"/>
              </a:defRPr>
            </a:lvl1pPr>
          </a:lstStyle>
          <a:p>
            <a:pPr>
              <a:defRPr/>
            </a:pPr>
            <a:fld id="{7E70AD0E-24C8-4E78-A54A-DEE3ABB3992B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23427677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0"/>
            <a:ext cx="2918622" cy="493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649" tIns="45324" rIns="90649" bIns="45324" numCol="1" anchor="t" anchorCtr="0" compatLnSpc="1">
            <a:prstTxWarp prst="textNoShape">
              <a:avLst/>
            </a:prstTxWarp>
          </a:bodyPr>
          <a:lstStyle>
            <a:lvl1pPr algn="l">
              <a:defRPr sz="1100">
                <a:latin typeface="Arial" pitchFamily="34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12493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15573" y="0"/>
            <a:ext cx="2918622" cy="493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649" tIns="45324" rIns="90649" bIns="45324" numCol="1" anchor="t" anchorCtr="0" compatLnSpc="1">
            <a:prstTxWarp prst="textNoShape">
              <a:avLst/>
            </a:prstTxWarp>
          </a:bodyPr>
          <a:lstStyle>
            <a:lvl1pPr algn="r">
              <a:defRPr sz="1100">
                <a:latin typeface="Arial" pitchFamily="34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9011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79375" y="741363"/>
            <a:ext cx="6577013" cy="36988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2493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3891" y="4686540"/>
            <a:ext cx="5387982" cy="44391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649" tIns="45324" rIns="90649" bIns="4532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noProof="0"/>
              <a:t>マスタ テキストの書式設定</a:t>
            </a:r>
          </a:p>
          <a:p>
            <a:pPr lvl="1"/>
            <a:r>
              <a:rPr lang="ja-JP" altLang="en-US" noProof="0"/>
              <a:t>第 </a:t>
            </a:r>
            <a:r>
              <a:rPr lang="en-US" altLang="ja-JP" noProof="0"/>
              <a:t>2 </a:t>
            </a:r>
            <a:r>
              <a:rPr lang="ja-JP" altLang="en-US" noProof="0"/>
              <a:t>レベル</a:t>
            </a:r>
          </a:p>
          <a:p>
            <a:pPr lvl="2"/>
            <a:r>
              <a:rPr lang="ja-JP" altLang="en-US" noProof="0"/>
              <a:t>第 </a:t>
            </a:r>
            <a:r>
              <a:rPr lang="en-US" altLang="ja-JP" noProof="0"/>
              <a:t>3 </a:t>
            </a:r>
            <a:r>
              <a:rPr lang="ja-JP" altLang="en-US" noProof="0"/>
              <a:t>レベル</a:t>
            </a:r>
          </a:p>
          <a:p>
            <a:pPr lvl="3"/>
            <a:r>
              <a:rPr lang="ja-JP" altLang="en-US" noProof="0"/>
              <a:t>第 </a:t>
            </a:r>
            <a:r>
              <a:rPr lang="en-US" altLang="ja-JP" noProof="0"/>
              <a:t>4 </a:t>
            </a:r>
            <a:r>
              <a:rPr lang="ja-JP" altLang="en-US" noProof="0"/>
              <a:t>レベル</a:t>
            </a:r>
          </a:p>
          <a:p>
            <a:pPr lvl="4"/>
            <a:r>
              <a:rPr lang="ja-JP" altLang="en-US" noProof="0"/>
              <a:t>第 </a:t>
            </a:r>
            <a:r>
              <a:rPr lang="en-US" altLang="ja-JP" noProof="0"/>
              <a:t>5 </a:t>
            </a:r>
            <a:r>
              <a:rPr lang="ja-JP" altLang="en-US" noProof="0"/>
              <a:t>レベル</a:t>
            </a:r>
          </a:p>
        </p:txBody>
      </p:sp>
      <p:sp>
        <p:nvSpPr>
          <p:cNvPr id="12493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" y="9371502"/>
            <a:ext cx="2918622" cy="4932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649" tIns="45324" rIns="90649" bIns="45324" numCol="1" anchor="b" anchorCtr="0" compatLnSpc="1">
            <a:prstTxWarp prst="textNoShape">
              <a:avLst/>
            </a:prstTxWarp>
          </a:bodyPr>
          <a:lstStyle>
            <a:lvl1pPr algn="l">
              <a:defRPr sz="1100">
                <a:latin typeface="Arial" pitchFamily="34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12493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15573" y="9371502"/>
            <a:ext cx="2918622" cy="4932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649" tIns="45324" rIns="90649" bIns="45324" numCol="1" anchor="b" anchorCtr="0" compatLnSpc="1">
            <a:prstTxWarp prst="textNoShape">
              <a:avLst/>
            </a:prstTxWarp>
          </a:bodyPr>
          <a:lstStyle>
            <a:lvl1pPr algn="r">
              <a:defRPr sz="1100">
                <a:latin typeface="Arial" pitchFamily="34" charset="0"/>
              </a:defRPr>
            </a:lvl1pPr>
          </a:lstStyle>
          <a:p>
            <a:pPr>
              <a:defRPr/>
            </a:pPr>
            <a:fld id="{2856A2E7-0285-4748-BAA3-3EA1A583EA98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39066583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pitchFamily="34" charset="0"/>
        <a:ea typeface="ＭＳ Ｐ明朝" pitchFamily="18" charset="-128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pitchFamily="34" charset="0"/>
        <a:ea typeface="ＭＳ Ｐ明朝" pitchFamily="18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pitchFamily="34" charset="0"/>
        <a:ea typeface="ＭＳ Ｐ明朝" pitchFamily="18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pitchFamily="34" charset="0"/>
        <a:ea typeface="ＭＳ Ｐ明朝" pitchFamily="18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pitchFamily="34" charset="0"/>
        <a:ea typeface="ＭＳ Ｐ明朝" pitchFamily="18" charset="-128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34925" y="717550"/>
            <a:ext cx="6380163" cy="3589338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ja-JP" altLang="ja-JP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875904">
              <a:defRPr/>
            </a:pPr>
            <a:fld id="{2856A2E7-0285-4748-BAA3-3EA1A583EA98}" type="slidenum">
              <a:rPr lang="en-US" altLang="ja-JP">
                <a:solidFill>
                  <a:srgbClr val="000000"/>
                </a:solidFill>
              </a:rPr>
              <a:pPr defTabSz="875904">
                <a:defRPr/>
              </a:pPr>
              <a:t>1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812159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461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68350" indent="-293688" defTabSz="9461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82688" indent="-236538" defTabSz="9461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57350" indent="-238125" defTabSz="9461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128838" indent="-236538" defTabSz="9461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86038" indent="-236538" algn="ctr" defTabSz="94615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3043238" indent="-236538" algn="ctr" defTabSz="94615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500438" indent="-236538" algn="ctr" defTabSz="94615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957638" indent="-236538" algn="ctr" defTabSz="94615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/>
            <a:fld id="{3E3E0C62-B882-4903-815A-D1424AFEEE34}" type="slidenum">
              <a:rPr lang="en-US" altLang="ja-JP"/>
              <a:pPr eaLnBrk="1" hangingPunct="1"/>
              <a:t>10</a:t>
            </a:fld>
            <a:endParaRPr lang="en-US" altLang="ja-JP"/>
          </a:p>
        </p:txBody>
      </p:sp>
      <p:sp>
        <p:nvSpPr>
          <p:cNvPr id="1136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9700" y="766763"/>
            <a:ext cx="6819900" cy="3836987"/>
          </a:xfrm>
          <a:ln/>
        </p:spPr>
      </p:sp>
      <p:sp>
        <p:nvSpPr>
          <p:cNvPr id="11366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6150" y="4857775"/>
            <a:ext cx="5207000" cy="4607029"/>
          </a:xfrm>
        </p:spPr>
        <p:txBody>
          <a:bodyPr/>
          <a:lstStyle/>
          <a:p>
            <a:endParaRPr kumimoji="1" lang="en-US" altLang="ja-JP" sz="1200" dirty="0">
              <a:latin typeface="HGPｺﾞｼｯｸE" panose="020B0900000000000000" pitchFamily="50" charset="-128"/>
              <a:ea typeface="HGPｺﾞｼｯｸE" panose="020B0900000000000000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87212215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461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68350" indent="-293688" defTabSz="9461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82688" indent="-236538" defTabSz="9461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57350" indent="-238125" defTabSz="9461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128838" indent="-236538" defTabSz="9461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86038" indent="-236538" algn="ctr" defTabSz="94615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3043238" indent="-236538" algn="ctr" defTabSz="94615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500438" indent="-236538" algn="ctr" defTabSz="94615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957638" indent="-236538" algn="ctr" defTabSz="94615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/>
            <a:fld id="{3E3E0C62-B882-4903-815A-D1424AFEEE34}" type="slidenum">
              <a:rPr lang="en-US" altLang="ja-JP"/>
              <a:pPr eaLnBrk="1" hangingPunct="1"/>
              <a:t>11</a:t>
            </a:fld>
            <a:endParaRPr lang="en-US" altLang="ja-JP"/>
          </a:p>
        </p:txBody>
      </p:sp>
      <p:sp>
        <p:nvSpPr>
          <p:cNvPr id="1136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9700" y="766763"/>
            <a:ext cx="6819900" cy="3836987"/>
          </a:xfrm>
          <a:ln/>
        </p:spPr>
      </p:sp>
      <p:sp>
        <p:nvSpPr>
          <p:cNvPr id="11366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6150" y="4857775"/>
            <a:ext cx="5207000" cy="4607029"/>
          </a:xfrm>
        </p:spPr>
        <p:txBody>
          <a:bodyPr/>
          <a:lstStyle/>
          <a:p>
            <a:endParaRPr kumimoji="1" lang="en-US" altLang="ja-JP" sz="1200" dirty="0">
              <a:latin typeface="HGPｺﾞｼｯｸE" panose="020B0900000000000000" pitchFamily="50" charset="-128"/>
              <a:ea typeface="HGPｺﾞｼｯｸE" panose="020B0900000000000000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15287507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461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68350" indent="-293688" defTabSz="9461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82688" indent="-236538" defTabSz="9461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57350" indent="-238125" defTabSz="9461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128838" indent="-236538" defTabSz="9461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86038" indent="-236538" algn="ctr" defTabSz="94615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3043238" indent="-236538" algn="ctr" defTabSz="94615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500438" indent="-236538" algn="ctr" defTabSz="94615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957638" indent="-236538" algn="ctr" defTabSz="94615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/>
            <a:fld id="{3E3E0C62-B882-4903-815A-D1424AFEEE34}" type="slidenum">
              <a:rPr lang="en-US" altLang="ja-JP"/>
              <a:pPr eaLnBrk="1" hangingPunct="1"/>
              <a:t>12</a:t>
            </a:fld>
            <a:endParaRPr lang="en-US" altLang="ja-JP"/>
          </a:p>
        </p:txBody>
      </p:sp>
      <p:sp>
        <p:nvSpPr>
          <p:cNvPr id="1136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9700" y="766763"/>
            <a:ext cx="6819900" cy="3836987"/>
          </a:xfrm>
          <a:ln/>
        </p:spPr>
      </p:sp>
      <p:sp>
        <p:nvSpPr>
          <p:cNvPr id="11366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6150" y="4857775"/>
            <a:ext cx="5207000" cy="4607029"/>
          </a:xfrm>
        </p:spPr>
        <p:txBody>
          <a:bodyPr/>
          <a:lstStyle/>
          <a:p>
            <a:endParaRPr kumimoji="1" lang="en-US" altLang="ja-JP" sz="1200" dirty="0">
              <a:latin typeface="HGPｺﾞｼｯｸE" panose="020B0900000000000000" pitchFamily="50" charset="-128"/>
              <a:ea typeface="HGPｺﾞｼｯｸE" panose="020B0900000000000000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32925752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34925" y="717550"/>
            <a:ext cx="6380163" cy="3589338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ja-JP" altLang="ja-JP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875904">
              <a:defRPr/>
            </a:pPr>
            <a:fld id="{2856A2E7-0285-4748-BAA3-3EA1A583EA98}" type="slidenum">
              <a:rPr lang="en-US" altLang="ja-JP">
                <a:solidFill>
                  <a:srgbClr val="000000"/>
                </a:solidFill>
              </a:rPr>
              <a:pPr defTabSz="875904">
                <a:defRPr/>
              </a:pPr>
              <a:t>13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254732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34925" y="717550"/>
            <a:ext cx="6380163" cy="3589338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ja-JP" altLang="ja-JP" dirty="0">
              <a:latin typeface="HGPｺﾞｼｯｸE" panose="020B0900000000000000" pitchFamily="50" charset="-128"/>
              <a:ea typeface="HGPｺﾞｼｯｸE" panose="020B0900000000000000" pitchFamily="50" charset="-128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875904">
              <a:defRPr/>
            </a:pPr>
            <a:fld id="{2856A2E7-0285-4748-BAA3-3EA1A583EA98}" type="slidenum">
              <a:rPr lang="en-US" altLang="ja-JP">
                <a:solidFill>
                  <a:srgbClr val="000000"/>
                </a:solidFill>
              </a:rPr>
              <a:pPr defTabSz="875904">
                <a:defRPr/>
              </a:pPr>
              <a:t>2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731773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34925" y="717550"/>
            <a:ext cx="6380163" cy="3589338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ja-JP" altLang="ja-JP" dirty="0">
              <a:latin typeface="HGPｺﾞｼｯｸE" panose="020B0900000000000000" pitchFamily="50" charset="-128"/>
              <a:ea typeface="HGPｺﾞｼｯｸE" panose="020B0900000000000000" pitchFamily="50" charset="-128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875904">
              <a:defRPr/>
            </a:pPr>
            <a:fld id="{2856A2E7-0285-4748-BAA3-3EA1A583EA98}" type="slidenum">
              <a:rPr lang="en-US" altLang="ja-JP">
                <a:solidFill>
                  <a:srgbClr val="000000"/>
                </a:solidFill>
              </a:rPr>
              <a:pPr defTabSz="875904">
                <a:defRPr/>
              </a:pPr>
              <a:t>3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686081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34925" y="717550"/>
            <a:ext cx="6380163" cy="3589338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ja-JP" altLang="ja-JP" dirty="0">
              <a:latin typeface="HGPｺﾞｼｯｸE" panose="020B0900000000000000" pitchFamily="50" charset="-128"/>
              <a:ea typeface="HGPｺﾞｼｯｸE" panose="020B0900000000000000" pitchFamily="50" charset="-128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875904">
              <a:defRPr/>
            </a:pPr>
            <a:fld id="{2856A2E7-0285-4748-BAA3-3EA1A583EA98}" type="slidenum">
              <a:rPr lang="en-US" altLang="ja-JP">
                <a:solidFill>
                  <a:srgbClr val="000000"/>
                </a:solidFill>
              </a:rPr>
              <a:pPr defTabSz="875904">
                <a:defRPr/>
              </a:pPr>
              <a:t>4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526962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34925" y="717550"/>
            <a:ext cx="6380163" cy="3589338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ja-JP" altLang="ja-JP" dirty="0">
              <a:latin typeface="HGPｺﾞｼｯｸE" panose="020B0900000000000000" pitchFamily="50" charset="-128"/>
              <a:ea typeface="HGPｺﾞｼｯｸE" panose="020B0900000000000000" pitchFamily="50" charset="-128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875904">
              <a:defRPr/>
            </a:pPr>
            <a:fld id="{2856A2E7-0285-4748-BAA3-3EA1A583EA98}" type="slidenum">
              <a:rPr lang="en-US" altLang="ja-JP">
                <a:solidFill>
                  <a:srgbClr val="000000"/>
                </a:solidFill>
              </a:rPr>
              <a:pPr defTabSz="875904">
                <a:defRPr/>
              </a:pPr>
              <a:t>5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63728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34925" y="717550"/>
            <a:ext cx="6380163" cy="3589338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ja-JP" altLang="ja-JP" dirty="0">
              <a:latin typeface="HGPｺﾞｼｯｸE" panose="020B0900000000000000" pitchFamily="50" charset="-128"/>
              <a:ea typeface="HGPｺﾞｼｯｸE" panose="020B0900000000000000" pitchFamily="50" charset="-128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875904">
              <a:defRPr/>
            </a:pPr>
            <a:fld id="{2856A2E7-0285-4748-BAA3-3EA1A583EA98}" type="slidenum">
              <a:rPr lang="en-US" altLang="ja-JP">
                <a:solidFill>
                  <a:srgbClr val="000000"/>
                </a:solidFill>
              </a:rPr>
              <a:pPr defTabSz="875904">
                <a:defRPr/>
              </a:pPr>
              <a:t>6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699857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34925" y="717550"/>
            <a:ext cx="6380163" cy="3589338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ja-JP" altLang="ja-JP" dirty="0">
              <a:latin typeface="HGPｺﾞｼｯｸE" panose="020B0900000000000000" pitchFamily="50" charset="-128"/>
              <a:ea typeface="HGPｺﾞｼｯｸE" panose="020B0900000000000000" pitchFamily="50" charset="-128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875904">
              <a:defRPr/>
            </a:pPr>
            <a:fld id="{2856A2E7-0285-4748-BAA3-3EA1A583EA98}" type="slidenum">
              <a:rPr lang="en-US" altLang="ja-JP">
                <a:solidFill>
                  <a:srgbClr val="000000"/>
                </a:solidFill>
              </a:rPr>
              <a:pPr defTabSz="875904">
                <a:defRPr/>
              </a:pPr>
              <a:t>7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650357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461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68350" indent="-293688" defTabSz="9461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82688" indent="-236538" defTabSz="9461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57350" indent="-238125" defTabSz="9461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128838" indent="-236538" defTabSz="9461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86038" indent="-236538" algn="ctr" defTabSz="94615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3043238" indent="-236538" algn="ctr" defTabSz="94615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500438" indent="-236538" algn="ctr" defTabSz="94615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957638" indent="-236538" algn="ctr" defTabSz="94615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/>
            <a:fld id="{3E3E0C62-B882-4903-815A-D1424AFEEE34}" type="slidenum">
              <a:rPr lang="en-US" altLang="ja-JP"/>
              <a:pPr eaLnBrk="1" hangingPunct="1"/>
              <a:t>8</a:t>
            </a:fld>
            <a:endParaRPr lang="en-US" altLang="ja-JP"/>
          </a:p>
        </p:txBody>
      </p:sp>
      <p:sp>
        <p:nvSpPr>
          <p:cNvPr id="1136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9700" y="766763"/>
            <a:ext cx="6819900" cy="3836987"/>
          </a:xfrm>
          <a:ln/>
        </p:spPr>
      </p:sp>
      <p:sp>
        <p:nvSpPr>
          <p:cNvPr id="11366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6150" y="4857775"/>
            <a:ext cx="5207000" cy="4607029"/>
          </a:xfrm>
        </p:spPr>
        <p:txBody>
          <a:bodyPr/>
          <a:lstStyle/>
          <a:p>
            <a:endParaRPr kumimoji="1" lang="en-US" altLang="ja-JP" sz="1200" dirty="0">
              <a:latin typeface="HGPｺﾞｼｯｸE" panose="020B0900000000000000" pitchFamily="50" charset="-128"/>
              <a:ea typeface="HGPｺﾞｼｯｸE" panose="020B0900000000000000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39415154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461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68350" indent="-293688" defTabSz="9461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82688" indent="-236538" defTabSz="9461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57350" indent="-238125" defTabSz="9461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128838" indent="-236538" defTabSz="9461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86038" indent="-236538" algn="ctr" defTabSz="94615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3043238" indent="-236538" algn="ctr" defTabSz="94615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500438" indent="-236538" algn="ctr" defTabSz="94615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957638" indent="-236538" algn="ctr" defTabSz="94615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/>
            <a:fld id="{3E3E0C62-B882-4903-815A-D1424AFEEE34}" type="slidenum">
              <a:rPr lang="en-US" altLang="ja-JP"/>
              <a:pPr eaLnBrk="1" hangingPunct="1"/>
              <a:t>9</a:t>
            </a:fld>
            <a:endParaRPr lang="en-US" altLang="ja-JP"/>
          </a:p>
        </p:txBody>
      </p:sp>
      <p:sp>
        <p:nvSpPr>
          <p:cNvPr id="1136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9700" y="766763"/>
            <a:ext cx="6819900" cy="3836987"/>
          </a:xfrm>
          <a:ln/>
        </p:spPr>
      </p:sp>
      <p:sp>
        <p:nvSpPr>
          <p:cNvPr id="11366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6150" y="4857775"/>
            <a:ext cx="5207000" cy="4607029"/>
          </a:xfrm>
        </p:spPr>
        <p:txBody>
          <a:bodyPr/>
          <a:lstStyle/>
          <a:p>
            <a:endParaRPr kumimoji="1" lang="en-US" altLang="ja-JP" sz="1200" dirty="0">
              <a:latin typeface="HGPｺﾞｼｯｸE" panose="020B0900000000000000" pitchFamily="50" charset="-128"/>
              <a:ea typeface="HGPｺﾞｼｯｸE" panose="020B0900000000000000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2176721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ja-JP" altLang="en-US"/>
              <a:t>マスター サブタイトルの書式設定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D08D1F-9DFA-4713-A351-40410FB05F35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93515306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1259B4-C45C-4CB0-B75A-06423DD4BD33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9511187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FD905E-C58D-40E0-9360-4A214D746C3E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5566562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0" y="-14436"/>
            <a:ext cx="12192000" cy="1067172"/>
          </a:xfrm>
          <a:solidFill>
            <a:schemeClr val="accent2">
              <a:lumMod val="75000"/>
            </a:schemeClr>
          </a:solidFill>
        </p:spPr>
        <p:txBody>
          <a:bodyPr/>
          <a:lstStyle>
            <a:lvl1pPr>
              <a:defRPr sz="4000">
                <a:solidFill>
                  <a:schemeClr val="bg1"/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</a:defRPr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617206-7D37-45A6-A012-AFEE631F8197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426713476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7DCBD5-DF52-4A2E-B639-15CF6F12B2CE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74816882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6DF16D-9C4D-49B2-9FAC-6599ACD0A103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427211932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7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8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9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614A5B-D890-481F-863C-EB4F8637E085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96632125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4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7CB21F-867A-4165-9327-F5B23DAAE504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9758248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3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4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686C8D-181C-476F-938A-C55C8C232E9E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41466858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8C5AA3-C1CA-450E-9710-4D1FDD677135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956373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ja-JP" altLang="en-US" noProof="0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134A8D-9F34-4401-9B83-DF6DA1AF5F67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657058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タイトル プレースホルダー 1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マスター タイトルの書式設定</a:t>
            </a:r>
          </a:p>
        </p:txBody>
      </p:sp>
      <p:sp>
        <p:nvSpPr>
          <p:cNvPr id="1027" name="テキスト プレースホルダー 2"/>
          <p:cNvSpPr>
            <a:spLocks noGrp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 pitchFamily="34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pitchFamily="34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itchFamily="34" charset="0"/>
              </a:defRPr>
            </a:lvl1pPr>
          </a:lstStyle>
          <a:p>
            <a:pPr>
              <a:defRPr/>
            </a:pPr>
            <a:fld id="{7DB6308A-6AB5-4E3E-A3C6-00BB0EC66371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9" r:id="rId1"/>
    <p:sldLayoutId id="2147483740" r:id="rId2"/>
    <p:sldLayoutId id="2147483741" r:id="rId3"/>
    <p:sldLayoutId id="2147483742" r:id="rId4"/>
    <p:sldLayoutId id="2147483743" r:id="rId5"/>
    <p:sldLayoutId id="2147483744" r:id="rId6"/>
    <p:sldLayoutId id="2147483745" r:id="rId7"/>
    <p:sldLayoutId id="2147483746" r:id="rId8"/>
    <p:sldLayoutId id="2147483747" r:id="rId9"/>
    <p:sldLayoutId id="2147483748" r:id="rId10"/>
    <p:sldLayoutId id="214748374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000" kern="1200">
          <a:solidFill>
            <a:schemeClr val="bg1"/>
          </a:solidFill>
          <a:latin typeface="HGPｺﾞｼｯｸM" panose="020B0600000000000000" pitchFamily="50" charset="-128"/>
          <a:ea typeface="HGPｺﾞｼｯｸM" panose="020B0600000000000000" pitchFamily="50" charset="-128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pitchFamily="50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pitchFamily="50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pitchFamily="50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pitchFamily="50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pitchFamily="50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pitchFamily="50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pitchFamily="50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pitchFamily="50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fa.go.jp/assets/contents/node/basic_page/field_ref_resources/e4b817c9-5282-4ccc-b0d5-ce15d7b5018c/c60bb9fc/20230720_policies_hoiku_25.pdf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www.mhlw.go.jp/bunya/kenkou/seikatsu-eisei01/pdf/02a.pdf/www.cfa.go.jp/assets/contents/node/basic_page/field_ref_resources/e4b817c9-5282-4ccc-b0d5-ce15d7b5018c/c60bb9fc/20230720_policies_hoiku_25.pdf" TargetMode="External"/><Relationship Id="rId5" Type="http://schemas.openxmlformats.org/officeDocument/2006/relationships/hyperlink" Target="https://www.mhlw.go.jp/bunya/kenkou/seikatsu-eisei01/pdf/02a.pdf" TargetMode="External"/><Relationship Id="rId4" Type="http://schemas.openxmlformats.org/officeDocument/2006/relationships/hyperlink" Target="https://www.niid.go.jp/niid/ja/iasr-sp/2251-related-articles/related-articles-399/3528-dj3998.html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ity.yokohama.lg.jp/kenko-iryo-fukushi/kenko-iryo/yobosesshu/kansensho/mosquito-infection.html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1487488" y="980728"/>
            <a:ext cx="9361040" cy="1083225"/>
          </a:xfrm>
          <a:prstGeom prst="flowChartAlternateProcess">
            <a:avLst/>
          </a:prstGeom>
          <a:solidFill>
            <a:schemeClr val="accent2">
              <a:lumMod val="75000"/>
            </a:schemeClr>
          </a:solidFill>
        </p:spPr>
        <p:txBody>
          <a:bodyPr wrap="square" tIns="180000" bIns="180000" rtlCol="0" anchor="ctr" anchorCtr="0">
            <a:spAutoFit/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プールに関連する感染症の対策について</a:t>
            </a:r>
          </a:p>
        </p:txBody>
      </p:sp>
      <p:sp>
        <p:nvSpPr>
          <p:cNvPr id="21" name="テキスト ボックス 20"/>
          <p:cNvSpPr txBox="1"/>
          <p:nvPr/>
        </p:nvSpPr>
        <p:spPr>
          <a:xfrm>
            <a:off x="8400256" y="5882381"/>
            <a:ext cx="29523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令和６年６月</a:t>
            </a:r>
            <a:r>
              <a:rPr lang="en-US" altLang="ja-JP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21</a:t>
            </a:r>
            <a:r>
              <a:rPr lang="ja-JP" altLang="en-US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日（金）</a:t>
            </a:r>
          </a:p>
        </p:txBody>
      </p:sp>
      <p:pic>
        <p:nvPicPr>
          <p:cNvPr id="1028" name="Picture 4" descr="こども用の家庭用プールのイラスト">
            <a:extLst>
              <a:ext uri="{FF2B5EF4-FFF2-40B4-BE49-F238E27FC236}">
                <a16:creationId xmlns:a16="http://schemas.microsoft.com/office/drawing/2014/main" id="{93BC4B2D-5EC5-406C-8559-A563FF1BD5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9109" y="3356992"/>
            <a:ext cx="3952875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723F4012-16EE-47E2-B765-5245D56D430C}"/>
              </a:ext>
            </a:extLst>
          </p:cNvPr>
          <p:cNvSpPr txBox="1"/>
          <p:nvPr/>
        </p:nvSpPr>
        <p:spPr>
          <a:xfrm>
            <a:off x="8328248" y="4221088"/>
            <a:ext cx="2952328" cy="13988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150000"/>
              </a:lnSpc>
            </a:pPr>
            <a:r>
              <a:rPr lang="ja-JP" altLang="en-US" sz="20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港南福祉保健センター</a:t>
            </a:r>
            <a:endParaRPr lang="en-US" altLang="ja-JP" sz="200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pPr algn="l">
              <a:lnSpc>
                <a:spcPct val="150000"/>
              </a:lnSpc>
            </a:pPr>
            <a:r>
              <a:rPr lang="ja-JP" altLang="en-US" sz="20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生活衛生課環境衛生係</a:t>
            </a:r>
            <a:endParaRPr lang="en-US" altLang="ja-JP" sz="200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pPr algn="l">
              <a:lnSpc>
                <a:spcPct val="150000"/>
              </a:lnSpc>
            </a:pPr>
            <a:r>
              <a:rPr lang="ja-JP" altLang="en-US" sz="20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吉田　匡史</a:t>
            </a:r>
          </a:p>
        </p:txBody>
      </p:sp>
    </p:spTree>
    <p:extLst>
      <p:ext uri="{BB962C8B-B14F-4D97-AF65-F5344CB8AC3E}">
        <p14:creationId xmlns:p14="http://schemas.microsoft.com/office/powerpoint/2010/main" val="370801775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テキスト ボックス 16"/>
          <p:cNvSpPr txBox="1"/>
          <p:nvPr/>
        </p:nvSpPr>
        <p:spPr>
          <a:xfrm>
            <a:off x="0" y="-27384"/>
            <a:ext cx="12192000" cy="979069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txBody>
          <a:bodyPr wrap="square" tIns="180000" bIns="180000" rtlCol="0" anchor="ctr" anchorCtr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GPｺﾞｼｯｸM" panose="020B0600000000000000" pitchFamily="50" charset="-128"/>
                <a:ea typeface="HGPｺﾞｼｯｸM" panose="020B0600000000000000" pitchFamily="50" charset="-128"/>
                <a:cs typeface="+mn-cs"/>
              </a:rPr>
              <a:t>引用</a:t>
            </a:r>
            <a:r>
              <a:rPr kumimoji="1" lang="en-US" altLang="ja-JP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GPｺﾞｼｯｸM" panose="020B0600000000000000" pitchFamily="50" charset="-128"/>
                <a:ea typeface="HGPｺﾞｼｯｸM" panose="020B0600000000000000" pitchFamily="50" charset="-128"/>
                <a:cs typeface="+mn-cs"/>
              </a:rPr>
              <a:t>/</a:t>
            </a:r>
            <a:r>
              <a:rPr kumimoji="1" lang="ja-JP" alt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GPｺﾞｼｯｸM" panose="020B0600000000000000" pitchFamily="50" charset="-128"/>
                <a:ea typeface="HGPｺﾞｼｯｸM" panose="020B0600000000000000" pitchFamily="50" charset="-128"/>
                <a:cs typeface="+mn-cs"/>
              </a:rPr>
              <a:t>参考</a:t>
            </a:r>
          </a:p>
        </p:txBody>
      </p:sp>
      <p:sp>
        <p:nvSpPr>
          <p:cNvPr id="8" name="Rectangle 3">
            <a:extLst>
              <a:ext uri="{FF2B5EF4-FFF2-40B4-BE49-F238E27FC236}">
                <a16:creationId xmlns:a16="http://schemas.microsoft.com/office/drawing/2014/main" id="{2E51D80B-DFB5-4C8A-A767-3F05AA68C83E}"/>
              </a:ext>
            </a:extLst>
          </p:cNvPr>
          <p:cNvSpPr txBox="1">
            <a:spLocks noChangeArrowheads="1"/>
          </p:cNvSpPr>
          <p:nvPr/>
        </p:nvSpPr>
        <p:spPr>
          <a:xfrm>
            <a:off x="695400" y="980728"/>
            <a:ext cx="10801200" cy="5688632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kumimoji="1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eaLnBrk="1" hangingPunct="1">
              <a:buFont typeface="Arial" charset="0"/>
              <a:buNone/>
              <a:defRPr/>
            </a:pPr>
            <a:r>
              <a:rPr lang="ja-JP" altLang="en-US" sz="2400" b="1" dirty="0">
                <a:solidFill>
                  <a:srgbClr val="002060"/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保育所における感染症対策ガイドライン（</a:t>
            </a:r>
            <a:r>
              <a:rPr lang="en-US" altLang="ja-JP" sz="2400" b="1" dirty="0">
                <a:solidFill>
                  <a:srgbClr val="002060"/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2018 </a:t>
            </a:r>
            <a:r>
              <a:rPr lang="ja-JP" altLang="en-US" sz="2400" b="1" dirty="0">
                <a:solidFill>
                  <a:srgbClr val="002060"/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年改訂版）</a:t>
            </a:r>
            <a:endParaRPr lang="en-US" altLang="ja-JP" sz="2400" b="1" dirty="0">
              <a:solidFill>
                <a:srgbClr val="002060"/>
              </a:solidFill>
              <a:latin typeface="HGPｺﾞｼｯｸM" panose="020B0600000000000000" pitchFamily="50" charset="-128"/>
              <a:ea typeface="HGPｺﾞｼｯｸM" panose="020B0600000000000000" pitchFamily="50" charset="-128"/>
            </a:endParaRPr>
          </a:p>
          <a:p>
            <a:pPr marL="0" indent="0" eaLnBrk="1" hangingPunct="1">
              <a:buFont typeface="Arial" charset="0"/>
              <a:buNone/>
              <a:defRPr/>
            </a:pPr>
            <a:r>
              <a:rPr lang="en-US" altLang="ja-JP" sz="2000" dirty="0">
                <a:solidFill>
                  <a:srgbClr val="002060"/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https://www.cfa.go.jp/assets/contents/node/basic_page/field_ref_resources/e4b817c9-5282-4ccc-b0d5-ce15d7b5018c/c60bb9fc/20230720_policies_hoiku_25.pdf</a:t>
            </a:r>
            <a:endParaRPr lang="en-US" altLang="ja-JP" sz="2000" dirty="0">
              <a:solidFill>
                <a:srgbClr val="002060"/>
              </a:solidFill>
              <a:latin typeface="HGPｺﾞｼｯｸM" panose="020B0600000000000000" pitchFamily="50" charset="-128"/>
              <a:ea typeface="HGPｺﾞｼｯｸM" panose="020B0600000000000000" pitchFamily="50" charset="-128"/>
            </a:endParaRPr>
          </a:p>
          <a:p>
            <a:pPr marL="0" indent="0" eaLnBrk="1" hangingPunct="1">
              <a:buFont typeface="Arial" charset="0"/>
              <a:buNone/>
              <a:defRPr/>
            </a:pPr>
            <a:endParaRPr lang="en-US" altLang="ja-JP" sz="2000" dirty="0">
              <a:latin typeface="HGPｺﾞｼｯｸM" panose="020B0600000000000000" pitchFamily="50" charset="-128"/>
              <a:ea typeface="HGPｺﾞｼｯｸM" panose="020B0600000000000000" pitchFamily="50" charset="-128"/>
            </a:endParaRPr>
          </a:p>
          <a:p>
            <a:pPr marL="0" indent="0" eaLnBrk="1" hangingPunct="1">
              <a:buFont typeface="Arial" charset="0"/>
              <a:buNone/>
              <a:defRPr/>
            </a:pPr>
            <a:r>
              <a:rPr lang="ja-JP" altLang="en-US" sz="2400" b="1" dirty="0">
                <a:solidFill>
                  <a:srgbClr val="002060"/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プール水が原因と推定された腸管出血性大腸菌</a:t>
            </a:r>
            <a:r>
              <a:rPr lang="en-US" altLang="ja-JP" sz="2400" b="1" dirty="0">
                <a:solidFill>
                  <a:srgbClr val="002060"/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O26 </a:t>
            </a:r>
            <a:r>
              <a:rPr lang="ja-JP" altLang="en-US" sz="2400" b="1" dirty="0">
                <a:solidFill>
                  <a:srgbClr val="002060"/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集団感染事例－長野県</a:t>
            </a:r>
            <a:r>
              <a:rPr lang="en-US" altLang="ja-JP" sz="2400" b="1" dirty="0">
                <a:solidFill>
                  <a:srgbClr val="002060"/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(IASR Vol. 34 p. 132-133: 2013</a:t>
            </a:r>
            <a:r>
              <a:rPr lang="ja-JP" altLang="en-US" sz="2400" b="1" dirty="0">
                <a:solidFill>
                  <a:srgbClr val="002060"/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年</a:t>
            </a:r>
            <a:r>
              <a:rPr lang="en-US" altLang="ja-JP" sz="2400" b="1" dirty="0">
                <a:solidFill>
                  <a:srgbClr val="002060"/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5</a:t>
            </a:r>
            <a:r>
              <a:rPr lang="ja-JP" altLang="en-US" sz="2400" b="1" dirty="0">
                <a:solidFill>
                  <a:srgbClr val="002060"/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月号</a:t>
            </a:r>
            <a:r>
              <a:rPr lang="en-US" altLang="ja-JP" sz="2400" b="1" dirty="0">
                <a:solidFill>
                  <a:srgbClr val="002060"/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)</a:t>
            </a:r>
            <a:endParaRPr lang="ja-JP" altLang="en-US" sz="2400" b="1" dirty="0">
              <a:solidFill>
                <a:srgbClr val="002060"/>
              </a:solidFill>
              <a:latin typeface="HGPｺﾞｼｯｸM" panose="020B0600000000000000" pitchFamily="50" charset="-128"/>
              <a:ea typeface="HGPｺﾞｼｯｸM" panose="020B0600000000000000" pitchFamily="50" charset="-128"/>
            </a:endParaRPr>
          </a:p>
          <a:p>
            <a:pPr marL="0" indent="0" eaLnBrk="1" hangingPunct="1">
              <a:buFont typeface="Arial" charset="0"/>
              <a:buNone/>
              <a:defRPr/>
            </a:pPr>
            <a:r>
              <a:rPr lang="en-US" altLang="ja-JP" sz="2000" dirty="0">
                <a:solidFill>
                  <a:srgbClr val="002060"/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https://www.niid.go.jp/niid/ja/iasr-sp/2251-related-articles/related-articles-399/3528-dj3998.html</a:t>
            </a:r>
            <a:endParaRPr lang="en-US" altLang="ja-JP" sz="2000" dirty="0">
              <a:solidFill>
                <a:srgbClr val="002060"/>
              </a:solidFill>
              <a:latin typeface="HGPｺﾞｼｯｸM" panose="020B0600000000000000" pitchFamily="50" charset="-128"/>
              <a:ea typeface="HGPｺﾞｼｯｸM" panose="020B0600000000000000" pitchFamily="50" charset="-128"/>
            </a:endParaRPr>
          </a:p>
          <a:p>
            <a:pPr marL="0" indent="0" eaLnBrk="1" hangingPunct="1">
              <a:buFont typeface="Arial" charset="0"/>
              <a:buNone/>
              <a:defRPr/>
            </a:pPr>
            <a:endParaRPr lang="en-US" altLang="ja-JP" sz="2800" dirty="0">
              <a:solidFill>
                <a:srgbClr val="002060"/>
              </a:solidFill>
              <a:latin typeface="HGPｺﾞｼｯｸM" panose="020B0600000000000000" pitchFamily="50" charset="-128"/>
              <a:ea typeface="HGPｺﾞｼｯｸM" panose="020B0600000000000000" pitchFamily="50" charset="-128"/>
            </a:endParaRPr>
          </a:p>
          <a:p>
            <a:pPr marL="0" indent="0" eaLnBrk="1" hangingPunct="1">
              <a:buFont typeface="Arial" charset="0"/>
              <a:buNone/>
              <a:defRPr/>
            </a:pPr>
            <a:r>
              <a:rPr lang="ja-JP" altLang="en-US" sz="2400" b="1" dirty="0">
                <a:solidFill>
                  <a:srgbClr val="002060"/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遊泳スイミングクラブで起こったノロウイルス胃腸炎の集団発生、</a:t>
            </a:r>
            <a:r>
              <a:rPr lang="en-US" altLang="ja-JP" sz="2400" b="1" dirty="0">
                <a:solidFill>
                  <a:srgbClr val="002060"/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2004</a:t>
            </a:r>
            <a:r>
              <a:rPr lang="ja-JP" altLang="en-US" sz="2400" b="1" dirty="0">
                <a:solidFill>
                  <a:srgbClr val="002060"/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年－米国</a:t>
            </a:r>
            <a:endParaRPr lang="en-US" altLang="ja-JP" sz="2400" b="1" dirty="0">
              <a:solidFill>
                <a:srgbClr val="002060"/>
              </a:solidFill>
              <a:latin typeface="HGPｺﾞｼｯｸM" panose="020B0600000000000000" pitchFamily="50" charset="-128"/>
              <a:ea typeface="HGPｺﾞｼｯｸM" panose="020B0600000000000000" pitchFamily="50" charset="-128"/>
            </a:endParaRPr>
          </a:p>
          <a:p>
            <a:pPr marL="0" indent="0" eaLnBrk="1" hangingPunct="1">
              <a:buFont typeface="Arial" charset="0"/>
              <a:buNone/>
              <a:defRPr/>
            </a:pPr>
            <a:r>
              <a:rPr lang="en-US" altLang="ja-JP" sz="2000" dirty="0">
                <a:solidFill>
                  <a:srgbClr val="002060"/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https://idsc.niid.go.jp/iasr/25/296/fr2963.html</a:t>
            </a:r>
            <a:endParaRPr lang="en-US" altLang="ja-JP" sz="2000" dirty="0">
              <a:solidFill>
                <a:srgbClr val="002060"/>
              </a:solidFill>
              <a:latin typeface="HGPｺﾞｼｯｸM" panose="020B0600000000000000" pitchFamily="50" charset="-128"/>
              <a:ea typeface="HGPｺﾞｼｯｸM" panose="020B0600000000000000" pitchFamily="50" charset="-128"/>
            </a:endParaRPr>
          </a:p>
          <a:p>
            <a:pPr marL="0" indent="0" eaLnBrk="1" hangingPunct="1">
              <a:buFont typeface="Arial" charset="0"/>
              <a:buNone/>
              <a:defRPr/>
            </a:pPr>
            <a:endParaRPr lang="en-US" altLang="ja-JP" sz="2000" dirty="0">
              <a:solidFill>
                <a:srgbClr val="002060"/>
              </a:solidFill>
              <a:latin typeface="HGPｺﾞｼｯｸM" panose="020B0600000000000000" pitchFamily="50" charset="-128"/>
              <a:ea typeface="HGPｺﾞｼｯｸM" panose="020B0600000000000000" pitchFamily="50" charset="-128"/>
            </a:endParaRPr>
          </a:p>
          <a:p>
            <a:pPr marL="0" indent="0" eaLnBrk="1" hangingPunct="1">
              <a:buFont typeface="Arial" charset="0"/>
              <a:buNone/>
              <a:defRPr/>
            </a:pPr>
            <a:r>
              <a:rPr lang="ja-JP" altLang="en-US" sz="2400" b="1" dirty="0">
                <a:solidFill>
                  <a:srgbClr val="002060"/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遊泳用プールの衛生基準について</a:t>
            </a:r>
            <a:endParaRPr lang="en-US" altLang="ja-JP" sz="2400" b="1" dirty="0">
              <a:solidFill>
                <a:srgbClr val="002060"/>
              </a:solidFill>
              <a:latin typeface="HGPｺﾞｼｯｸM" panose="020B0600000000000000" pitchFamily="50" charset="-128"/>
              <a:ea typeface="HGPｺﾞｼｯｸM" panose="020B0600000000000000" pitchFamily="50" charset="-128"/>
            </a:endParaRPr>
          </a:p>
          <a:p>
            <a:pPr marL="0" indent="0" eaLnBrk="1" hangingPunct="1">
              <a:buFont typeface="Arial" charset="0"/>
              <a:buNone/>
              <a:defRPr/>
            </a:pPr>
            <a:r>
              <a:rPr lang="en-US" altLang="ja-JP" sz="2000" dirty="0">
                <a:solidFill>
                  <a:srgbClr val="002060"/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https://www.mhlw.go.jp/bunya/kenkou/seikatsu-eisei01/pdf/02a.pdf</a:t>
            </a:r>
            <a:endParaRPr lang="en-US" altLang="ja-JP" sz="2000" dirty="0">
              <a:solidFill>
                <a:srgbClr val="002060"/>
              </a:solidFill>
              <a:latin typeface="HGPｺﾞｼｯｸM" panose="020B0600000000000000" pitchFamily="50" charset="-128"/>
              <a:ea typeface="HGPｺﾞｼｯｸM" panose="020B0600000000000000" pitchFamily="50" charset="-128"/>
            </a:endParaRPr>
          </a:p>
          <a:p>
            <a:pPr marL="0" indent="0" eaLnBrk="1" hangingPunct="1">
              <a:buFont typeface="Arial" charset="0"/>
              <a:buNone/>
              <a:defRPr/>
            </a:pPr>
            <a:endParaRPr lang="en-US" altLang="ja-JP" sz="2800" dirty="0">
              <a:latin typeface="HGPｺﾞｼｯｸM" panose="020B0600000000000000" pitchFamily="50" charset="-128"/>
              <a:ea typeface="HGPｺﾞｼｯｸM" panose="020B0600000000000000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394416115"/>
      </p:ext>
    </p:extLst>
  </p:cSld>
  <p:clrMapOvr>
    <a:masterClrMapping/>
  </p:clrMapOvr>
  <p:transition spd="slow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>
            <a:extLst>
              <a:ext uri="{FF2B5EF4-FFF2-40B4-BE49-F238E27FC236}">
                <a16:creationId xmlns:a16="http://schemas.microsoft.com/office/drawing/2014/main" id="{5449CA2D-0DAF-4145-9D3D-AAB549A0742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8403" y="0"/>
            <a:ext cx="4849565" cy="6858000"/>
          </a:xfrm>
          <a:prstGeom prst="rect">
            <a:avLst/>
          </a:prstGeom>
        </p:spPr>
      </p:pic>
      <p:pic>
        <p:nvPicPr>
          <p:cNvPr id="5" name="図 4">
            <a:extLst>
              <a:ext uri="{FF2B5EF4-FFF2-40B4-BE49-F238E27FC236}">
                <a16:creationId xmlns:a16="http://schemas.microsoft.com/office/drawing/2014/main" id="{AEB97DE7-F4D9-4D90-AC45-C35294D8020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6040" y="0"/>
            <a:ext cx="484956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5076690"/>
      </p:ext>
    </p:extLst>
  </p:cSld>
  <p:clrMapOvr>
    <a:masterClrMapping/>
  </p:clrMapOvr>
  <p:transition spd="slow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テキスト ボックス 16"/>
          <p:cNvSpPr txBox="1"/>
          <p:nvPr/>
        </p:nvSpPr>
        <p:spPr>
          <a:xfrm>
            <a:off x="0" y="-27384"/>
            <a:ext cx="12192000" cy="979069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txBody>
          <a:bodyPr wrap="square" tIns="180000" bIns="180000" rtlCol="0" anchor="ctr" anchorCtr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GPｺﾞｼｯｸM" panose="020B0600000000000000" pitchFamily="50" charset="-128"/>
                <a:ea typeface="HGPｺﾞｼｯｸM" panose="020B0600000000000000" pitchFamily="50" charset="-128"/>
                <a:cs typeface="+mn-cs"/>
              </a:rPr>
              <a:t>蚊が媒介する感染症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AABBE569-01C4-4D9E-B578-71AB598D80D1}"/>
              </a:ext>
            </a:extLst>
          </p:cNvPr>
          <p:cNvSpPr txBox="1">
            <a:spLocks noChangeArrowheads="1"/>
          </p:cNvSpPr>
          <p:nvPr/>
        </p:nvSpPr>
        <p:spPr>
          <a:xfrm>
            <a:off x="479376" y="5445224"/>
            <a:ext cx="11377264" cy="1656184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kumimoji="1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eaLnBrk="1" hangingPunct="1">
              <a:buFont typeface="Arial" charset="0"/>
              <a:buNone/>
              <a:defRPr/>
            </a:pPr>
            <a:r>
              <a:rPr lang="ja-JP" altLang="en-US" sz="2400" b="1" dirty="0">
                <a:solidFill>
                  <a:srgbClr val="002060"/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蚊が媒介する感染症について（横浜市）</a:t>
            </a:r>
            <a:endParaRPr lang="en-US" altLang="ja-JP" sz="2400" b="1" dirty="0">
              <a:solidFill>
                <a:srgbClr val="002060"/>
              </a:solidFill>
              <a:latin typeface="HGPｺﾞｼｯｸM" panose="020B0600000000000000" pitchFamily="50" charset="-128"/>
              <a:ea typeface="HGPｺﾞｼｯｸM" panose="020B0600000000000000" pitchFamily="50" charset="-128"/>
            </a:endParaRPr>
          </a:p>
          <a:p>
            <a:pPr marL="0" indent="0" eaLnBrk="1" hangingPunct="1">
              <a:buFont typeface="Arial" charset="0"/>
              <a:buNone/>
              <a:defRPr/>
            </a:pPr>
            <a:r>
              <a:rPr lang="en-US" altLang="ja-JP" sz="2000" dirty="0">
                <a:solidFill>
                  <a:srgbClr val="002060"/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https://www.city.yokohama.lg.jp/kenko-iryo-fukushi/kenko-iryo/yobosesshu/kansensho/mosquito-infection.html</a:t>
            </a:r>
            <a:endParaRPr lang="en-US" altLang="ja-JP" sz="2000" dirty="0">
              <a:solidFill>
                <a:srgbClr val="002060"/>
              </a:solidFill>
              <a:latin typeface="HGPｺﾞｼｯｸM" panose="020B0600000000000000" pitchFamily="50" charset="-128"/>
              <a:ea typeface="HGPｺﾞｼｯｸM" panose="020B0600000000000000" pitchFamily="50" charset="-128"/>
            </a:endParaRPr>
          </a:p>
          <a:p>
            <a:pPr marL="0" indent="0" eaLnBrk="1" hangingPunct="1">
              <a:buFont typeface="Arial" charset="0"/>
              <a:buNone/>
              <a:defRPr/>
            </a:pPr>
            <a:endParaRPr lang="en-US" altLang="ja-JP" sz="2000" dirty="0">
              <a:latin typeface="HGPｺﾞｼｯｸM" panose="020B0600000000000000" pitchFamily="50" charset="-128"/>
              <a:ea typeface="HGPｺﾞｼｯｸM" panose="020B0600000000000000" pitchFamily="50" charset="-128"/>
            </a:endParaRPr>
          </a:p>
          <a:p>
            <a:pPr marL="0" indent="0" eaLnBrk="1" hangingPunct="1">
              <a:buFont typeface="Arial" charset="0"/>
              <a:buNone/>
              <a:defRPr/>
            </a:pPr>
            <a:endParaRPr lang="en-US" altLang="ja-JP" sz="2800" dirty="0">
              <a:latin typeface="HGPｺﾞｼｯｸM" panose="020B0600000000000000" pitchFamily="50" charset="-128"/>
              <a:ea typeface="HGPｺﾞｼｯｸM" panose="020B0600000000000000" pitchFamily="50" charset="-128"/>
            </a:endParaRPr>
          </a:p>
        </p:txBody>
      </p:sp>
      <p:pic>
        <p:nvPicPr>
          <p:cNvPr id="15" name="図 14">
            <a:extLst>
              <a:ext uri="{FF2B5EF4-FFF2-40B4-BE49-F238E27FC236}">
                <a16:creationId xmlns:a16="http://schemas.microsoft.com/office/drawing/2014/main" id="{1DBE4C23-C34F-4CAE-9103-20F8566C88B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21787" y="3763192"/>
            <a:ext cx="1674813" cy="1682032"/>
          </a:xfrm>
          <a:prstGeom prst="rect">
            <a:avLst/>
          </a:prstGeom>
        </p:spPr>
      </p:pic>
      <p:sp>
        <p:nvSpPr>
          <p:cNvPr id="19" name="Rectangle 3">
            <a:extLst>
              <a:ext uri="{FF2B5EF4-FFF2-40B4-BE49-F238E27FC236}">
                <a16:creationId xmlns:a16="http://schemas.microsoft.com/office/drawing/2014/main" id="{B3B89495-EC60-4727-B4D3-7AF1C759DC24}"/>
              </a:ext>
            </a:extLst>
          </p:cNvPr>
          <p:cNvSpPr txBox="1">
            <a:spLocks noChangeArrowheads="1"/>
          </p:cNvSpPr>
          <p:nvPr/>
        </p:nvSpPr>
        <p:spPr>
          <a:xfrm>
            <a:off x="479376" y="1052736"/>
            <a:ext cx="11377264" cy="1656184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kumimoji="1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eaLnBrk="1" hangingPunct="1">
              <a:buFont typeface="Arial" charset="0"/>
              <a:buNone/>
              <a:defRPr/>
            </a:pPr>
            <a:r>
              <a:rPr lang="ja-JP" altLang="en-US" sz="2400" b="1" dirty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＜蚊が媒介する主な感染症の病原体＞</a:t>
            </a:r>
          </a:p>
          <a:p>
            <a:pPr marL="0" indent="0" eaLnBrk="1" hangingPunct="1">
              <a:buNone/>
              <a:defRPr/>
            </a:pPr>
            <a:r>
              <a:rPr lang="ja-JP" altLang="en-US" sz="2400" b="1" dirty="0">
                <a:solidFill>
                  <a:srgbClr val="002060"/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ウイルス ： デングウイルス、チクングニアウイルス、ジカウイルス、日本脳炎ウイルス等</a:t>
            </a:r>
          </a:p>
          <a:p>
            <a:pPr marL="0" indent="0" eaLnBrk="1" hangingPunct="1">
              <a:buFont typeface="Arial" charset="0"/>
              <a:buNone/>
              <a:defRPr/>
            </a:pPr>
            <a:r>
              <a:rPr lang="ja-JP" altLang="en-US" sz="2400" b="1" dirty="0">
                <a:solidFill>
                  <a:srgbClr val="002060"/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原　　虫 ： マラリア 等</a:t>
            </a:r>
            <a:endParaRPr lang="en-US" altLang="ja-JP" sz="2800" dirty="0">
              <a:latin typeface="HGPｺﾞｼｯｸM" panose="020B0600000000000000" pitchFamily="50" charset="-128"/>
              <a:ea typeface="HGPｺﾞｼｯｸM" panose="020B0600000000000000" pitchFamily="50" charset="-128"/>
            </a:endParaRPr>
          </a:p>
        </p:txBody>
      </p:sp>
      <p:sp>
        <p:nvSpPr>
          <p:cNvPr id="20" name="Rectangle 3">
            <a:extLst>
              <a:ext uri="{FF2B5EF4-FFF2-40B4-BE49-F238E27FC236}">
                <a16:creationId xmlns:a16="http://schemas.microsoft.com/office/drawing/2014/main" id="{2DC3ED17-FC4E-41A1-9F14-D6BEBD676082}"/>
              </a:ext>
            </a:extLst>
          </p:cNvPr>
          <p:cNvSpPr txBox="1">
            <a:spLocks noChangeArrowheads="1"/>
          </p:cNvSpPr>
          <p:nvPr/>
        </p:nvSpPr>
        <p:spPr>
          <a:xfrm>
            <a:off x="667413" y="2564904"/>
            <a:ext cx="10801200" cy="2736304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kumimoji="1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eaLnBrk="1" hangingPunct="1">
              <a:buFont typeface="Arial" charset="0"/>
              <a:buNone/>
              <a:defRPr/>
            </a:pPr>
            <a:r>
              <a:rPr lang="ja-JP" altLang="en-US" sz="2800" b="1" dirty="0">
                <a:solidFill>
                  <a:srgbClr val="FF0000"/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水たまりをつくらない（幼虫対策）</a:t>
            </a:r>
            <a:endParaRPr lang="en-US" altLang="ja-JP" sz="2800" b="1" dirty="0">
              <a:solidFill>
                <a:srgbClr val="FF0000"/>
              </a:solidFill>
              <a:latin typeface="HGPｺﾞｼｯｸM" panose="020B0600000000000000" pitchFamily="50" charset="-128"/>
              <a:ea typeface="HGPｺﾞｼｯｸM" panose="020B0600000000000000" pitchFamily="50" charset="-128"/>
            </a:endParaRPr>
          </a:p>
          <a:p>
            <a:pPr marL="0" indent="0" eaLnBrk="1" hangingPunct="1">
              <a:lnSpc>
                <a:spcPct val="150000"/>
              </a:lnSpc>
              <a:buFont typeface="Arial" charset="0"/>
              <a:buNone/>
              <a:defRPr/>
            </a:pPr>
            <a:r>
              <a:rPr lang="ja-JP" altLang="en-US" sz="2800" dirty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　古タイヤ、空き缶、植木鉢の受け皿などの水たまりをなくす</a:t>
            </a:r>
            <a:endParaRPr lang="en-US" altLang="ja-JP" sz="2800" dirty="0">
              <a:latin typeface="HGPｺﾞｼｯｸM" panose="020B0600000000000000" pitchFamily="50" charset="-128"/>
              <a:ea typeface="HGPｺﾞｼｯｸM" panose="020B0600000000000000" pitchFamily="50" charset="-128"/>
            </a:endParaRPr>
          </a:p>
          <a:p>
            <a:pPr marL="0" indent="0" eaLnBrk="1" hangingPunct="1">
              <a:lnSpc>
                <a:spcPct val="150000"/>
              </a:lnSpc>
              <a:buFont typeface="Arial" charset="0"/>
              <a:buNone/>
              <a:defRPr/>
            </a:pPr>
            <a:r>
              <a:rPr lang="ja-JP" altLang="en-US" sz="2800" b="1" dirty="0">
                <a:solidFill>
                  <a:srgbClr val="FF0000"/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成虫のすみかをなくす</a:t>
            </a:r>
          </a:p>
          <a:p>
            <a:pPr marL="0" indent="0" eaLnBrk="1" hangingPunct="1">
              <a:lnSpc>
                <a:spcPct val="150000"/>
              </a:lnSpc>
              <a:buFont typeface="Arial" charset="0"/>
              <a:buNone/>
              <a:defRPr/>
            </a:pPr>
            <a:r>
              <a:rPr lang="ja-JP" altLang="en-US" sz="2800" dirty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　雑草、草むら、ヤブを手入れして、風通しをよくする</a:t>
            </a:r>
            <a:endParaRPr lang="en-US" altLang="ja-JP" sz="2800" dirty="0">
              <a:latin typeface="HGPｺﾞｼｯｸM" panose="020B0600000000000000" pitchFamily="50" charset="-128"/>
              <a:ea typeface="HGPｺﾞｼｯｸM" panose="020B0600000000000000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485966734"/>
      </p:ext>
    </p:extLst>
  </p:cSld>
  <p:clrMapOvr>
    <a:masterClrMapping/>
  </p:clrMapOvr>
  <p:transition spd="slow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2135560" y="1897311"/>
            <a:ext cx="7920880" cy="1083225"/>
          </a:xfrm>
          <a:prstGeom prst="flowChartAlternateProcess">
            <a:avLst/>
          </a:prstGeom>
          <a:solidFill>
            <a:schemeClr val="accent2">
              <a:lumMod val="75000"/>
            </a:schemeClr>
          </a:solidFill>
        </p:spPr>
        <p:txBody>
          <a:bodyPr wrap="square" tIns="180000" bIns="180000" rtlCol="0" anchor="ctr" anchorCtr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ja-JP" altLang="en-US" sz="4000" dirty="0">
                <a:solidFill>
                  <a:prstClr val="white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ご静聴ありがとうございました</a:t>
            </a:r>
            <a:endParaRPr kumimoji="1" lang="ja-JP" altLang="en-US" sz="4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7597808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テキスト ボックス 7"/>
          <p:cNvSpPr txBox="1"/>
          <p:nvPr/>
        </p:nvSpPr>
        <p:spPr>
          <a:xfrm>
            <a:off x="0" y="1"/>
            <a:ext cx="12192000" cy="979069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txBody>
          <a:bodyPr wrap="square" tIns="180000" bIns="180000" rtlCol="0" anchor="ctr" anchorCtr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GPｺﾞｼｯｸM" panose="020B0600000000000000" pitchFamily="50" charset="-128"/>
                <a:ea typeface="HGPｺﾞｼｯｸM" panose="020B0600000000000000" pitchFamily="50" charset="-128"/>
                <a:cs typeface="+mn-cs"/>
              </a:rPr>
              <a:t>咽頭結膜熱（プール熱）</a:t>
            </a:r>
          </a:p>
        </p:txBody>
      </p:sp>
      <p:graphicFrame>
        <p:nvGraphicFramePr>
          <p:cNvPr id="6" name="表 6">
            <a:extLst>
              <a:ext uri="{FF2B5EF4-FFF2-40B4-BE49-F238E27FC236}">
                <a16:creationId xmlns:a16="http://schemas.microsoft.com/office/drawing/2014/main" id="{9191CB30-DAFC-4953-87D0-A923ECE6A18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64656045"/>
              </p:ext>
            </p:extLst>
          </p:nvPr>
        </p:nvGraphicFramePr>
        <p:xfrm>
          <a:off x="911424" y="1203121"/>
          <a:ext cx="10358143" cy="5307956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2304256">
                  <a:extLst>
                    <a:ext uri="{9D8B030D-6E8A-4147-A177-3AD203B41FA5}">
                      <a16:colId xmlns:a16="http://schemas.microsoft.com/office/drawing/2014/main" val="3357689870"/>
                    </a:ext>
                  </a:extLst>
                </a:gridCol>
                <a:gridCol w="8053887">
                  <a:extLst>
                    <a:ext uri="{9D8B030D-6E8A-4147-A177-3AD203B41FA5}">
                      <a16:colId xmlns:a16="http://schemas.microsoft.com/office/drawing/2014/main" val="1058890967"/>
                    </a:ext>
                  </a:extLst>
                </a:gridCol>
              </a:tblGrid>
              <a:tr h="720080">
                <a:tc>
                  <a:txBody>
                    <a:bodyPr/>
                    <a:lstStyle/>
                    <a:p>
                      <a:r>
                        <a:rPr kumimoji="1" lang="ja-JP" altLang="en-US" sz="3200" b="0" dirty="0">
                          <a:latin typeface="HGPｺﾞｼｯｸM" panose="020B0600000000000000" pitchFamily="50" charset="-128"/>
                          <a:ea typeface="HGPｺﾞｼｯｸM" panose="020B0600000000000000" pitchFamily="50" charset="-128"/>
                        </a:rPr>
                        <a:t>病原体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kumimoji="1" lang="ja-JP" altLang="en-US" sz="3200" b="0" dirty="0">
                          <a:latin typeface="HGPｺﾞｼｯｸM" panose="020B0600000000000000" pitchFamily="50" charset="-128"/>
                          <a:ea typeface="HGPｺﾞｼｯｸM" panose="020B0600000000000000" pitchFamily="50" charset="-128"/>
                        </a:rPr>
                        <a:t>アデノウイルス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633251144"/>
                  </a:ext>
                </a:extLst>
              </a:tr>
              <a:tr h="641703">
                <a:tc>
                  <a:txBody>
                    <a:bodyPr/>
                    <a:lstStyle/>
                    <a:p>
                      <a:r>
                        <a:rPr kumimoji="1" lang="ja-JP" altLang="en-US" sz="3200" b="0" dirty="0">
                          <a:latin typeface="HGPｺﾞｼｯｸM" panose="020B0600000000000000" pitchFamily="50" charset="-128"/>
                          <a:ea typeface="HGPｺﾞｼｯｸM" panose="020B0600000000000000" pitchFamily="50" charset="-128"/>
                        </a:rPr>
                        <a:t>潜伏期間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kumimoji="1" lang="ja-JP" altLang="en-US" sz="3200" b="0" dirty="0">
                          <a:latin typeface="HGPｺﾞｼｯｸM" panose="020B0600000000000000" pitchFamily="50" charset="-128"/>
                          <a:ea typeface="HGPｺﾞｼｯｸM" panose="020B0600000000000000" pitchFamily="50" charset="-128"/>
                        </a:rPr>
                        <a:t>２～</a:t>
                      </a:r>
                      <a:r>
                        <a:rPr kumimoji="1" lang="en-US" altLang="ja-JP" sz="3200" b="0" dirty="0">
                          <a:latin typeface="HGPｺﾞｼｯｸM" panose="020B0600000000000000" pitchFamily="50" charset="-128"/>
                          <a:ea typeface="HGPｺﾞｼｯｸM" panose="020B0600000000000000" pitchFamily="50" charset="-128"/>
                        </a:rPr>
                        <a:t>14</a:t>
                      </a:r>
                      <a:r>
                        <a:rPr kumimoji="1" lang="ja-JP" altLang="en-US" sz="3200" b="0" dirty="0">
                          <a:latin typeface="HGPｺﾞｼｯｸM" panose="020B0600000000000000" pitchFamily="50" charset="-128"/>
                          <a:ea typeface="HGPｺﾞｼｯｸM" panose="020B0600000000000000" pitchFamily="50" charset="-128"/>
                        </a:rPr>
                        <a:t>日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988898961"/>
                  </a:ext>
                </a:extLst>
              </a:tr>
              <a:tr h="637348">
                <a:tc>
                  <a:txBody>
                    <a:bodyPr/>
                    <a:lstStyle/>
                    <a:p>
                      <a:r>
                        <a:rPr kumimoji="1" lang="ja-JP" altLang="en-US" sz="3200" b="0" dirty="0">
                          <a:latin typeface="HGPｺﾞｼｯｸM" panose="020B0600000000000000" pitchFamily="50" charset="-128"/>
                          <a:ea typeface="HGPｺﾞｼｯｸM" panose="020B0600000000000000" pitchFamily="50" charset="-128"/>
                        </a:rPr>
                        <a:t>症状・特徴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kumimoji="1" lang="ja-JP" altLang="en-US" sz="3200" b="0" dirty="0">
                          <a:latin typeface="HGPｺﾞｼｯｸM" panose="020B0600000000000000" pitchFamily="50" charset="-128"/>
                          <a:ea typeface="HGPｺﾞｼｯｸM" panose="020B0600000000000000" pitchFamily="50" charset="-128"/>
                        </a:rPr>
                        <a:t>発熱、扁桃腺炎、結膜炎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665049136"/>
                  </a:ext>
                </a:extLst>
              </a:tr>
              <a:tr h="642524">
                <a:tc>
                  <a:txBody>
                    <a:bodyPr/>
                    <a:lstStyle/>
                    <a:p>
                      <a:r>
                        <a:rPr kumimoji="1" lang="ja-JP" altLang="en-US" sz="3200" b="0" dirty="0">
                          <a:latin typeface="HGPｺﾞｼｯｸM" panose="020B0600000000000000" pitchFamily="50" charset="-128"/>
                          <a:ea typeface="HGPｺﾞｼｯｸM" panose="020B0600000000000000" pitchFamily="50" charset="-128"/>
                        </a:rPr>
                        <a:t>感染経路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kumimoji="1" lang="ja-JP" altLang="en-US" sz="3200" b="0" dirty="0">
                          <a:latin typeface="HGPｺﾞｼｯｸM" panose="020B0600000000000000" pitchFamily="50" charset="-128"/>
                          <a:ea typeface="HGPｺﾞｼｯｸM" panose="020B0600000000000000" pitchFamily="50" charset="-128"/>
                        </a:rPr>
                        <a:t>飛沫感染、接触感染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85953818"/>
                  </a:ext>
                </a:extLst>
              </a:tr>
              <a:tr h="691672">
                <a:tc>
                  <a:txBody>
                    <a:bodyPr/>
                    <a:lstStyle/>
                    <a:p>
                      <a:r>
                        <a:rPr kumimoji="1" lang="ja-JP" altLang="en-US" sz="3200" b="0" dirty="0">
                          <a:latin typeface="HGPｺﾞｼｯｸM" panose="020B0600000000000000" pitchFamily="50" charset="-128"/>
                          <a:ea typeface="HGPｺﾞｼｯｸM" panose="020B0600000000000000" pitchFamily="50" charset="-128"/>
                        </a:rPr>
                        <a:t>流行状況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kumimoji="1" lang="ja-JP" altLang="en-US" sz="3200" b="0" dirty="0">
                          <a:latin typeface="HGPｺﾞｼｯｸM" panose="020B0600000000000000" pitchFamily="50" charset="-128"/>
                          <a:ea typeface="HGPｺﾞｼｯｸM" panose="020B0600000000000000" pitchFamily="50" charset="-128"/>
                        </a:rPr>
                        <a:t>特に夏季に流行（</a:t>
                      </a:r>
                      <a:r>
                        <a:rPr kumimoji="1" lang="en-US" altLang="ja-JP" sz="3200" b="0" dirty="0">
                          <a:solidFill>
                            <a:srgbClr val="FF0000"/>
                          </a:solidFill>
                          <a:latin typeface="HGPｺﾞｼｯｸM" panose="020B0600000000000000" pitchFamily="50" charset="-128"/>
                          <a:ea typeface="HGPｺﾞｼｯｸM" panose="020B0600000000000000" pitchFamily="50" charset="-128"/>
                        </a:rPr>
                        <a:t>2023</a:t>
                      </a:r>
                      <a:r>
                        <a:rPr kumimoji="1" lang="ja-JP" altLang="en-US" sz="3200" b="0" dirty="0">
                          <a:solidFill>
                            <a:srgbClr val="FF0000"/>
                          </a:solidFill>
                          <a:latin typeface="HGPｺﾞｼｯｸM" panose="020B0600000000000000" pitchFamily="50" charset="-128"/>
                          <a:ea typeface="HGPｺﾞｼｯｸM" panose="020B0600000000000000" pitchFamily="50" charset="-128"/>
                        </a:rPr>
                        <a:t>年</a:t>
                      </a:r>
                      <a:r>
                        <a:rPr kumimoji="1" lang="ja-JP" altLang="en-US" sz="3200" b="0" dirty="0">
                          <a:latin typeface="HGPｺﾞｼｯｸM" panose="020B0600000000000000" pitchFamily="50" charset="-128"/>
                          <a:ea typeface="HGPｺﾞｼｯｸM" panose="020B0600000000000000" pitchFamily="50" charset="-128"/>
                        </a:rPr>
                        <a:t>は</a:t>
                      </a:r>
                      <a:r>
                        <a:rPr kumimoji="1" lang="ja-JP" altLang="en-US" sz="3200" b="0" dirty="0">
                          <a:solidFill>
                            <a:srgbClr val="FF0000"/>
                          </a:solidFill>
                          <a:latin typeface="HGPｺﾞｼｯｸM" panose="020B0600000000000000" pitchFamily="50" charset="-128"/>
                          <a:ea typeface="HGPｺﾞｼｯｸM" panose="020B0600000000000000" pitchFamily="50" charset="-128"/>
                        </a:rPr>
                        <a:t>大流行</a:t>
                      </a:r>
                      <a:r>
                        <a:rPr kumimoji="1" lang="ja-JP" altLang="en-US" sz="3200" b="0" dirty="0">
                          <a:latin typeface="HGPｺﾞｼｯｸM" panose="020B0600000000000000" pitchFamily="50" charset="-128"/>
                          <a:ea typeface="HGPｺﾞｼｯｸM" panose="020B0600000000000000" pitchFamily="50" charset="-128"/>
                        </a:rPr>
                        <a:t>）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068732999"/>
                  </a:ext>
                </a:extLst>
              </a:tr>
              <a:tr h="663999">
                <a:tc>
                  <a:txBody>
                    <a:bodyPr/>
                    <a:lstStyle/>
                    <a:p>
                      <a:r>
                        <a:rPr kumimoji="1" lang="ja-JP" altLang="en-US" sz="3200" b="0" dirty="0">
                          <a:latin typeface="HGPｺﾞｼｯｸM" panose="020B0600000000000000" pitchFamily="50" charset="-128"/>
                          <a:ea typeface="HGPｺﾞｼｯｸM" panose="020B0600000000000000" pitchFamily="50" charset="-128"/>
                        </a:rPr>
                        <a:t>予防・治療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kumimoji="1" lang="ja-JP" altLang="en-US" sz="3200" b="0" dirty="0">
                          <a:solidFill>
                            <a:srgbClr val="FF0000"/>
                          </a:solidFill>
                          <a:latin typeface="HGPｺﾞｼｯｸM" panose="020B0600000000000000" pitchFamily="50" charset="-128"/>
                          <a:ea typeface="HGPｺﾞｼｯｸM" panose="020B0600000000000000" pitchFamily="50" charset="-128"/>
                        </a:rPr>
                        <a:t>手洗い励行</a:t>
                      </a:r>
                      <a:r>
                        <a:rPr kumimoji="1" lang="en-US" altLang="ja-JP" sz="2800" b="0" dirty="0">
                          <a:latin typeface="HGPｺﾞｼｯｸM" panose="020B0600000000000000" pitchFamily="50" charset="-128"/>
                          <a:ea typeface="HGPｺﾞｼｯｸM" panose="020B0600000000000000" pitchFamily="50" charset="-128"/>
                        </a:rPr>
                        <a:t>※</a:t>
                      </a:r>
                      <a:r>
                        <a:rPr kumimoji="1" lang="ja-JP" altLang="en-US" sz="2800" b="0" dirty="0">
                          <a:latin typeface="HGPｺﾞｼｯｸM" panose="020B0600000000000000" pitchFamily="50" charset="-128"/>
                          <a:ea typeface="HGPｺﾞｼｯｸM" panose="020B0600000000000000" pitchFamily="50" charset="-128"/>
                        </a:rPr>
                        <a:t>石けんを用いて流水で丁寧に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649191897"/>
                  </a:ext>
                </a:extLst>
              </a:tr>
              <a:tr h="1310630">
                <a:tc>
                  <a:txBody>
                    <a:bodyPr/>
                    <a:lstStyle/>
                    <a:p>
                      <a:r>
                        <a:rPr kumimoji="1" lang="ja-JP" altLang="en-US" sz="3200" b="0" dirty="0">
                          <a:latin typeface="HGPｺﾞｼｯｸM" panose="020B0600000000000000" pitchFamily="50" charset="-128"/>
                          <a:ea typeface="HGPｺﾞｼｯｸM" panose="020B0600000000000000" pitchFamily="50" charset="-128"/>
                        </a:rPr>
                        <a:t>留意点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kumimoji="1" lang="ja-JP" altLang="en-US" sz="2800" b="0" dirty="0">
                          <a:solidFill>
                            <a:srgbClr val="FF0000"/>
                          </a:solidFill>
                          <a:latin typeface="HGPｺﾞｼｯｸM" panose="020B0600000000000000" pitchFamily="50" charset="-128"/>
                          <a:ea typeface="HGPｺﾞｼｯｸM" panose="020B0600000000000000" pitchFamily="50" charset="-128"/>
                        </a:rPr>
                        <a:t>タオル</a:t>
                      </a:r>
                      <a:r>
                        <a:rPr kumimoji="1" lang="ja-JP" altLang="en-US" sz="2800" b="0" dirty="0">
                          <a:latin typeface="HGPｺﾞｼｯｸM" panose="020B0600000000000000" pitchFamily="50" charset="-128"/>
                          <a:ea typeface="HGPｺﾞｼｯｸM" panose="020B0600000000000000" pitchFamily="50" charset="-128"/>
                        </a:rPr>
                        <a:t>等の</a:t>
                      </a:r>
                      <a:r>
                        <a:rPr kumimoji="1" lang="ja-JP" altLang="en-US" sz="2800" b="0" dirty="0">
                          <a:solidFill>
                            <a:srgbClr val="FF0000"/>
                          </a:solidFill>
                          <a:latin typeface="HGPｺﾞｼｯｸM" panose="020B0600000000000000" pitchFamily="50" charset="-128"/>
                          <a:ea typeface="HGPｺﾞｼｯｸM" panose="020B0600000000000000" pitchFamily="50" charset="-128"/>
                        </a:rPr>
                        <a:t>共用</a:t>
                      </a:r>
                      <a:r>
                        <a:rPr kumimoji="1" lang="ja-JP" altLang="en-US" sz="2800" b="0" dirty="0">
                          <a:latin typeface="HGPｺﾞｼｯｸM" panose="020B0600000000000000" pitchFamily="50" charset="-128"/>
                          <a:ea typeface="HGPｺﾞｼｯｸM" panose="020B0600000000000000" pitchFamily="50" charset="-128"/>
                        </a:rPr>
                        <a:t>は</a:t>
                      </a:r>
                      <a:r>
                        <a:rPr kumimoji="1" lang="ja-JP" altLang="en-US" sz="2800" b="0" dirty="0">
                          <a:solidFill>
                            <a:srgbClr val="FF0000"/>
                          </a:solidFill>
                          <a:latin typeface="HGPｺﾞｼｯｸM" panose="020B0600000000000000" pitchFamily="50" charset="-128"/>
                          <a:ea typeface="HGPｺﾞｼｯｸM" panose="020B0600000000000000" pitchFamily="50" charset="-128"/>
                        </a:rPr>
                        <a:t>厳禁　</a:t>
                      </a:r>
                      <a:r>
                        <a:rPr kumimoji="1" lang="ja-JP" altLang="en-US" sz="2800" b="0" dirty="0">
                          <a:latin typeface="HGPｺﾞｼｯｸM" panose="020B0600000000000000" pitchFamily="50" charset="-128"/>
                          <a:ea typeface="HGPｺﾞｼｯｸM" panose="020B0600000000000000" pitchFamily="50" charset="-128"/>
                        </a:rPr>
                        <a:t>ドアノブ、スイッチ類の消毒</a:t>
                      </a:r>
                      <a:endParaRPr kumimoji="1" lang="en-US" altLang="ja-JP" sz="2800" b="0" dirty="0">
                        <a:latin typeface="HGPｺﾞｼｯｸM" panose="020B0600000000000000" pitchFamily="50" charset="-128"/>
                        <a:ea typeface="HGPｺﾞｼｯｸM" panose="020B0600000000000000" pitchFamily="50" charset="-128"/>
                      </a:endParaRPr>
                    </a:p>
                    <a:p>
                      <a:r>
                        <a:rPr kumimoji="1" lang="ja-JP" altLang="en-US" sz="2800" b="0" dirty="0">
                          <a:latin typeface="HGPｺﾞｼｯｸM" panose="020B0600000000000000" pitchFamily="50" charset="-128"/>
                          <a:ea typeface="HGPｺﾞｼｯｸM" panose="020B0600000000000000" pitchFamily="50" charset="-128"/>
                        </a:rPr>
                        <a:t>プール水の塩素消毒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15582601"/>
                  </a:ext>
                </a:extLst>
              </a:tr>
            </a:tbl>
          </a:graphicData>
        </a:graphic>
      </p:graphicFrame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01DBFC6E-2FB0-4FFC-B792-7B50230ADF71}"/>
              </a:ext>
            </a:extLst>
          </p:cNvPr>
          <p:cNvSpPr txBox="1"/>
          <p:nvPr/>
        </p:nvSpPr>
        <p:spPr>
          <a:xfrm>
            <a:off x="9919050" y="539388"/>
            <a:ext cx="22976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>
                <a:solidFill>
                  <a:schemeClr val="bg1"/>
                </a:solidFill>
              </a:rPr>
              <a:t>5</a:t>
            </a:r>
            <a:r>
              <a:rPr lang="ja-JP" altLang="en-US" dirty="0">
                <a:solidFill>
                  <a:schemeClr val="bg1"/>
                </a:solidFill>
              </a:rPr>
              <a:t>類感染症定点観測</a:t>
            </a:r>
            <a:endParaRPr kumimoji="1" lang="ja-JP" alt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291656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テキスト ボックス 7"/>
          <p:cNvSpPr txBox="1"/>
          <p:nvPr/>
        </p:nvSpPr>
        <p:spPr>
          <a:xfrm>
            <a:off x="0" y="123112"/>
            <a:ext cx="12192000" cy="732848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txBody>
          <a:bodyPr wrap="square" tIns="180000" bIns="180000" rtlCol="0" anchor="ctr" anchorCtr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GPｺﾞｼｯｸM" panose="020B0600000000000000" pitchFamily="50" charset="-128"/>
                <a:ea typeface="HGPｺﾞｼｯｸM" panose="020B0600000000000000" pitchFamily="50" charset="-128"/>
                <a:cs typeface="+mn-cs"/>
              </a:rPr>
              <a:t>咽頭結膜熱</a:t>
            </a:r>
            <a:r>
              <a:rPr kumimoji="1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GPｺﾞｼｯｸM" panose="020B0600000000000000" pitchFamily="50" charset="-128"/>
                <a:ea typeface="HGPｺﾞｼｯｸM" panose="020B0600000000000000" pitchFamily="50" charset="-128"/>
                <a:cs typeface="+mn-cs"/>
              </a:rPr>
              <a:t>/</a:t>
            </a: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GPｺﾞｼｯｸM" panose="020B0600000000000000" pitchFamily="50" charset="-128"/>
                <a:ea typeface="HGPｺﾞｼｯｸM" panose="020B0600000000000000" pitchFamily="50" charset="-128"/>
                <a:cs typeface="+mn-cs"/>
              </a:rPr>
              <a:t>過去</a:t>
            </a:r>
            <a:r>
              <a:rPr kumimoji="1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GPｺﾞｼｯｸM" panose="020B0600000000000000" pitchFamily="50" charset="-128"/>
                <a:ea typeface="HGPｺﾞｼｯｸM" panose="020B0600000000000000" pitchFamily="50" charset="-128"/>
                <a:cs typeface="+mn-cs"/>
              </a:rPr>
              <a:t>10</a:t>
            </a: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GPｺﾞｼｯｸM" panose="020B0600000000000000" pitchFamily="50" charset="-128"/>
                <a:ea typeface="HGPｺﾞｼｯｸM" panose="020B0600000000000000" pitchFamily="50" charset="-128"/>
                <a:cs typeface="+mn-cs"/>
              </a:rPr>
              <a:t>年間との比較グラフ（週報）　国立感染症研究所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9FA20998-290F-4916-81F9-84417EA815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9536" y="979070"/>
            <a:ext cx="8293147" cy="58720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AC2C701E-874C-4343-9025-EF0DB0332A72}"/>
              </a:ext>
            </a:extLst>
          </p:cNvPr>
          <p:cNvSpPr txBox="1"/>
          <p:nvPr/>
        </p:nvSpPr>
        <p:spPr>
          <a:xfrm>
            <a:off x="263352" y="1135063"/>
            <a:ext cx="25202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HGPｺﾞｼｯｸM" panose="020B0600000000000000" pitchFamily="50" charset="-128"/>
                <a:ea typeface="HGPｺﾞｼｯｸM" panose="020B0600000000000000" pitchFamily="50" charset="-128"/>
                <a:cs typeface="+mn-cs"/>
              </a:rPr>
              <a:t>（定点当たり報告数）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8951412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テキスト ボックス 7"/>
          <p:cNvSpPr txBox="1"/>
          <p:nvPr/>
        </p:nvSpPr>
        <p:spPr>
          <a:xfrm>
            <a:off x="0" y="1"/>
            <a:ext cx="12192000" cy="979069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txBody>
          <a:bodyPr wrap="square" tIns="180000" bIns="180000" rtlCol="0" anchor="ctr" anchorCtr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GPｺﾞｼｯｸM" panose="020B0600000000000000" pitchFamily="50" charset="-128"/>
                <a:ea typeface="HGPｺﾞｼｯｸM" panose="020B0600000000000000" pitchFamily="50" charset="-128"/>
                <a:cs typeface="+mn-cs"/>
              </a:rPr>
              <a:t>流行性角結膜炎</a:t>
            </a: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BFF132CB-2421-408C-8714-08DC3069BCA6}"/>
              </a:ext>
            </a:extLst>
          </p:cNvPr>
          <p:cNvSpPr txBox="1"/>
          <p:nvPr/>
        </p:nvSpPr>
        <p:spPr>
          <a:xfrm>
            <a:off x="5735960" y="-27384"/>
            <a:ext cx="79208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600" dirty="0">
                <a:solidFill>
                  <a:schemeClr val="bg1"/>
                </a:solidFill>
              </a:rPr>
              <a:t>かく</a:t>
            </a:r>
          </a:p>
        </p:txBody>
      </p:sp>
      <p:graphicFrame>
        <p:nvGraphicFramePr>
          <p:cNvPr id="7" name="表 6">
            <a:extLst>
              <a:ext uri="{FF2B5EF4-FFF2-40B4-BE49-F238E27FC236}">
                <a16:creationId xmlns:a16="http://schemas.microsoft.com/office/drawing/2014/main" id="{B1BFCE79-49FE-47DB-9BB1-2A67832B5A6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4608451"/>
              </p:ext>
            </p:extLst>
          </p:nvPr>
        </p:nvGraphicFramePr>
        <p:xfrm>
          <a:off x="911424" y="1203121"/>
          <a:ext cx="10358143" cy="5092419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2304256">
                  <a:extLst>
                    <a:ext uri="{9D8B030D-6E8A-4147-A177-3AD203B41FA5}">
                      <a16:colId xmlns:a16="http://schemas.microsoft.com/office/drawing/2014/main" val="3357689870"/>
                    </a:ext>
                  </a:extLst>
                </a:gridCol>
                <a:gridCol w="8053887">
                  <a:extLst>
                    <a:ext uri="{9D8B030D-6E8A-4147-A177-3AD203B41FA5}">
                      <a16:colId xmlns:a16="http://schemas.microsoft.com/office/drawing/2014/main" val="1058890967"/>
                    </a:ext>
                  </a:extLst>
                </a:gridCol>
              </a:tblGrid>
              <a:tr h="720080">
                <a:tc>
                  <a:txBody>
                    <a:bodyPr/>
                    <a:lstStyle/>
                    <a:p>
                      <a:r>
                        <a:rPr kumimoji="1" lang="ja-JP" altLang="en-US" sz="3200" b="0" dirty="0">
                          <a:latin typeface="HGPｺﾞｼｯｸM" panose="020B0600000000000000" pitchFamily="50" charset="-128"/>
                          <a:ea typeface="HGPｺﾞｼｯｸM" panose="020B0600000000000000" pitchFamily="50" charset="-128"/>
                        </a:rPr>
                        <a:t>病原体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kumimoji="1" lang="ja-JP" altLang="en-US" sz="3200" b="0" dirty="0">
                          <a:latin typeface="HGPｺﾞｼｯｸM" panose="020B0600000000000000" pitchFamily="50" charset="-128"/>
                          <a:ea typeface="HGPｺﾞｼｯｸM" panose="020B0600000000000000" pitchFamily="50" charset="-128"/>
                        </a:rPr>
                        <a:t>アデノウイルス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633251144"/>
                  </a:ext>
                </a:extLst>
              </a:tr>
              <a:tr h="641703">
                <a:tc>
                  <a:txBody>
                    <a:bodyPr/>
                    <a:lstStyle/>
                    <a:p>
                      <a:r>
                        <a:rPr kumimoji="1" lang="ja-JP" altLang="en-US" sz="3200" b="0" dirty="0">
                          <a:latin typeface="HGPｺﾞｼｯｸM" panose="020B0600000000000000" pitchFamily="50" charset="-128"/>
                          <a:ea typeface="HGPｺﾞｼｯｸM" panose="020B0600000000000000" pitchFamily="50" charset="-128"/>
                        </a:rPr>
                        <a:t>潜伏期間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kumimoji="1" lang="ja-JP" altLang="en-US" sz="3200" b="0" dirty="0">
                          <a:latin typeface="HGPｺﾞｼｯｸM" panose="020B0600000000000000" pitchFamily="50" charset="-128"/>
                          <a:ea typeface="HGPｺﾞｼｯｸM" panose="020B0600000000000000" pitchFamily="50" charset="-128"/>
                        </a:rPr>
                        <a:t>２～</a:t>
                      </a:r>
                      <a:r>
                        <a:rPr kumimoji="1" lang="en-US" altLang="ja-JP" sz="3200" b="0" dirty="0">
                          <a:latin typeface="HGPｺﾞｼｯｸM" panose="020B0600000000000000" pitchFamily="50" charset="-128"/>
                          <a:ea typeface="HGPｺﾞｼｯｸM" panose="020B0600000000000000" pitchFamily="50" charset="-128"/>
                        </a:rPr>
                        <a:t>14</a:t>
                      </a:r>
                      <a:r>
                        <a:rPr kumimoji="1" lang="ja-JP" altLang="en-US" sz="3200" b="0" dirty="0">
                          <a:latin typeface="HGPｺﾞｼｯｸM" panose="020B0600000000000000" pitchFamily="50" charset="-128"/>
                          <a:ea typeface="HGPｺﾞｼｯｸM" panose="020B0600000000000000" pitchFamily="50" charset="-128"/>
                        </a:rPr>
                        <a:t>日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988898961"/>
                  </a:ext>
                </a:extLst>
              </a:tr>
              <a:tr h="637348">
                <a:tc>
                  <a:txBody>
                    <a:bodyPr/>
                    <a:lstStyle/>
                    <a:p>
                      <a:r>
                        <a:rPr kumimoji="1" lang="ja-JP" altLang="en-US" sz="3200" b="0" dirty="0">
                          <a:latin typeface="HGPｺﾞｼｯｸM" panose="020B0600000000000000" pitchFamily="50" charset="-128"/>
                          <a:ea typeface="HGPｺﾞｼｯｸM" panose="020B0600000000000000" pitchFamily="50" charset="-128"/>
                        </a:rPr>
                        <a:t>症状・特徴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kumimoji="1" lang="ja-JP" altLang="en-US" sz="3200" b="0" dirty="0">
                          <a:latin typeface="HGPｺﾞｼｯｸM" panose="020B0600000000000000" pitchFamily="50" charset="-128"/>
                          <a:ea typeface="HGPｺﾞｼｯｸM" panose="020B0600000000000000" pitchFamily="50" charset="-128"/>
                        </a:rPr>
                        <a:t>目の充血、目やに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665049136"/>
                  </a:ext>
                </a:extLst>
              </a:tr>
              <a:tr h="642524">
                <a:tc>
                  <a:txBody>
                    <a:bodyPr/>
                    <a:lstStyle/>
                    <a:p>
                      <a:r>
                        <a:rPr kumimoji="1" lang="ja-JP" altLang="en-US" sz="3200" b="0" dirty="0">
                          <a:latin typeface="HGPｺﾞｼｯｸM" panose="020B0600000000000000" pitchFamily="50" charset="-128"/>
                          <a:ea typeface="HGPｺﾞｼｯｸM" panose="020B0600000000000000" pitchFamily="50" charset="-128"/>
                        </a:rPr>
                        <a:t>感染経路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kumimoji="1" lang="ja-JP" altLang="en-US" sz="3200" b="0" dirty="0">
                          <a:latin typeface="HGPｺﾞｼｯｸM" panose="020B0600000000000000" pitchFamily="50" charset="-128"/>
                          <a:ea typeface="HGPｺﾞｼｯｸM" panose="020B0600000000000000" pitchFamily="50" charset="-128"/>
                        </a:rPr>
                        <a:t>飛沫感染、接触感染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85953818"/>
                  </a:ext>
                </a:extLst>
              </a:tr>
              <a:tr h="691672">
                <a:tc>
                  <a:txBody>
                    <a:bodyPr/>
                    <a:lstStyle/>
                    <a:p>
                      <a:r>
                        <a:rPr kumimoji="1" lang="ja-JP" altLang="en-US" sz="3200" b="0" dirty="0">
                          <a:latin typeface="HGPｺﾞｼｯｸM" panose="020B0600000000000000" pitchFamily="50" charset="-128"/>
                          <a:ea typeface="HGPｺﾞｼｯｸM" panose="020B0600000000000000" pitchFamily="50" charset="-128"/>
                        </a:rPr>
                        <a:t>流行状況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kumimoji="1" lang="ja-JP" altLang="en-US" sz="3200" b="0" dirty="0">
                          <a:latin typeface="HGPｺﾞｼｯｸM" panose="020B0600000000000000" pitchFamily="50" charset="-128"/>
                          <a:ea typeface="HGPｺﾞｼｯｸM" panose="020B0600000000000000" pitchFamily="50" charset="-128"/>
                        </a:rPr>
                        <a:t>特に夏季に流行（</a:t>
                      </a:r>
                      <a:r>
                        <a:rPr kumimoji="1" lang="en-US" altLang="ja-JP" sz="3200" b="0" dirty="0">
                          <a:solidFill>
                            <a:srgbClr val="FF0000"/>
                          </a:solidFill>
                          <a:latin typeface="HGPｺﾞｼｯｸM" panose="020B0600000000000000" pitchFamily="50" charset="-128"/>
                          <a:ea typeface="HGPｺﾞｼｯｸM" panose="020B0600000000000000" pitchFamily="50" charset="-128"/>
                        </a:rPr>
                        <a:t>2023</a:t>
                      </a:r>
                      <a:r>
                        <a:rPr kumimoji="1" lang="ja-JP" altLang="en-US" sz="3200" b="0" dirty="0">
                          <a:solidFill>
                            <a:srgbClr val="FF0000"/>
                          </a:solidFill>
                          <a:latin typeface="HGPｺﾞｼｯｸM" panose="020B0600000000000000" pitchFamily="50" charset="-128"/>
                          <a:ea typeface="HGPｺﾞｼｯｸM" panose="020B0600000000000000" pitchFamily="50" charset="-128"/>
                        </a:rPr>
                        <a:t>年</a:t>
                      </a:r>
                      <a:r>
                        <a:rPr kumimoji="1" lang="ja-JP" altLang="en-US" sz="3200" b="0" dirty="0">
                          <a:latin typeface="HGPｺﾞｼｯｸM" panose="020B0600000000000000" pitchFamily="50" charset="-128"/>
                          <a:ea typeface="HGPｺﾞｼｯｸM" panose="020B0600000000000000" pitchFamily="50" charset="-128"/>
                        </a:rPr>
                        <a:t>は</a:t>
                      </a:r>
                      <a:r>
                        <a:rPr kumimoji="1" lang="ja-JP" altLang="en-US" sz="3200" b="0" dirty="0">
                          <a:solidFill>
                            <a:srgbClr val="FF0000"/>
                          </a:solidFill>
                          <a:latin typeface="HGPｺﾞｼｯｸM" panose="020B0600000000000000" pitchFamily="50" charset="-128"/>
                          <a:ea typeface="HGPｺﾞｼｯｸM" panose="020B0600000000000000" pitchFamily="50" charset="-128"/>
                        </a:rPr>
                        <a:t>大流行</a:t>
                      </a:r>
                      <a:r>
                        <a:rPr kumimoji="1" lang="ja-JP" altLang="en-US" sz="3200" b="0" dirty="0">
                          <a:latin typeface="HGPｺﾞｼｯｸM" panose="020B0600000000000000" pitchFamily="50" charset="-128"/>
                          <a:ea typeface="HGPｺﾞｼｯｸM" panose="020B0600000000000000" pitchFamily="50" charset="-128"/>
                        </a:rPr>
                        <a:t>）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068732999"/>
                  </a:ext>
                </a:extLst>
              </a:tr>
              <a:tr h="663999">
                <a:tc>
                  <a:txBody>
                    <a:bodyPr/>
                    <a:lstStyle/>
                    <a:p>
                      <a:r>
                        <a:rPr kumimoji="1" lang="ja-JP" altLang="en-US" sz="3200" b="0" dirty="0">
                          <a:latin typeface="HGPｺﾞｼｯｸM" panose="020B0600000000000000" pitchFamily="50" charset="-128"/>
                          <a:ea typeface="HGPｺﾞｼｯｸM" panose="020B0600000000000000" pitchFamily="50" charset="-128"/>
                        </a:rPr>
                        <a:t>予防・治療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kumimoji="1" lang="ja-JP" altLang="en-US" sz="3200" b="0" dirty="0">
                          <a:solidFill>
                            <a:srgbClr val="FF0000"/>
                          </a:solidFill>
                          <a:latin typeface="HGPｺﾞｼｯｸM" panose="020B0600000000000000" pitchFamily="50" charset="-128"/>
                          <a:ea typeface="HGPｺﾞｼｯｸM" panose="020B0600000000000000" pitchFamily="50" charset="-128"/>
                        </a:rPr>
                        <a:t>手洗い励行　</a:t>
                      </a:r>
                      <a:r>
                        <a:rPr kumimoji="1" lang="en-US" altLang="ja-JP" sz="2800" b="0" dirty="0">
                          <a:latin typeface="HGPｺﾞｼｯｸM" panose="020B0600000000000000" pitchFamily="50" charset="-128"/>
                          <a:ea typeface="HGPｺﾞｼｯｸM" panose="020B0600000000000000" pitchFamily="50" charset="-128"/>
                        </a:rPr>
                        <a:t>※</a:t>
                      </a:r>
                      <a:r>
                        <a:rPr kumimoji="1" lang="ja-JP" altLang="en-US" sz="2800" b="0" dirty="0">
                          <a:latin typeface="HGPｺﾞｼｯｸM" panose="020B0600000000000000" pitchFamily="50" charset="-128"/>
                          <a:ea typeface="HGPｺﾞｼｯｸM" panose="020B0600000000000000" pitchFamily="50" charset="-128"/>
                        </a:rPr>
                        <a:t>石けんを用いて流水で丁寧に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649191897"/>
                  </a:ext>
                </a:extLst>
              </a:tr>
              <a:tr h="1095093">
                <a:tc>
                  <a:txBody>
                    <a:bodyPr/>
                    <a:lstStyle/>
                    <a:p>
                      <a:r>
                        <a:rPr kumimoji="1" lang="ja-JP" altLang="en-US" sz="3200" b="0" dirty="0">
                          <a:latin typeface="HGPｺﾞｼｯｸM" panose="020B0600000000000000" pitchFamily="50" charset="-128"/>
                          <a:ea typeface="HGPｺﾞｼｯｸM" panose="020B0600000000000000" pitchFamily="50" charset="-128"/>
                        </a:rPr>
                        <a:t>留意点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kumimoji="1" lang="ja-JP" altLang="en-US" sz="2800" b="0" dirty="0">
                          <a:solidFill>
                            <a:srgbClr val="FF0000"/>
                          </a:solidFill>
                          <a:latin typeface="HGPｺﾞｼｯｸM" panose="020B0600000000000000" pitchFamily="50" charset="-128"/>
                          <a:ea typeface="HGPｺﾞｼｯｸM" panose="020B0600000000000000" pitchFamily="50" charset="-128"/>
                        </a:rPr>
                        <a:t>タオル</a:t>
                      </a:r>
                      <a:r>
                        <a:rPr kumimoji="1" lang="ja-JP" altLang="en-US" sz="2800" b="0" dirty="0">
                          <a:latin typeface="HGPｺﾞｼｯｸM" panose="020B0600000000000000" pitchFamily="50" charset="-128"/>
                          <a:ea typeface="HGPｺﾞｼｯｸM" panose="020B0600000000000000" pitchFamily="50" charset="-128"/>
                        </a:rPr>
                        <a:t>等の</a:t>
                      </a:r>
                      <a:r>
                        <a:rPr kumimoji="1" lang="ja-JP" altLang="en-US" sz="2800" b="0" dirty="0">
                          <a:solidFill>
                            <a:srgbClr val="FF0000"/>
                          </a:solidFill>
                          <a:latin typeface="HGPｺﾞｼｯｸM" panose="020B0600000000000000" pitchFamily="50" charset="-128"/>
                          <a:ea typeface="HGPｺﾞｼｯｸM" panose="020B0600000000000000" pitchFamily="50" charset="-128"/>
                        </a:rPr>
                        <a:t>共用</a:t>
                      </a:r>
                      <a:r>
                        <a:rPr kumimoji="1" lang="ja-JP" altLang="en-US" sz="2800" b="0" dirty="0">
                          <a:latin typeface="HGPｺﾞｼｯｸM" panose="020B0600000000000000" pitchFamily="50" charset="-128"/>
                          <a:ea typeface="HGPｺﾞｼｯｸM" panose="020B0600000000000000" pitchFamily="50" charset="-128"/>
                        </a:rPr>
                        <a:t>は</a:t>
                      </a:r>
                      <a:r>
                        <a:rPr kumimoji="1" lang="ja-JP" altLang="en-US" sz="2800" b="0" dirty="0">
                          <a:solidFill>
                            <a:srgbClr val="FF0000"/>
                          </a:solidFill>
                          <a:latin typeface="HGPｺﾞｼｯｸM" panose="020B0600000000000000" pitchFamily="50" charset="-128"/>
                          <a:ea typeface="HGPｺﾞｼｯｸM" panose="020B0600000000000000" pitchFamily="50" charset="-128"/>
                        </a:rPr>
                        <a:t>厳禁　</a:t>
                      </a:r>
                      <a:r>
                        <a:rPr kumimoji="1" lang="ja-JP" altLang="en-US" sz="2800" b="0" dirty="0">
                          <a:latin typeface="HGPｺﾞｼｯｸM" panose="020B0600000000000000" pitchFamily="50" charset="-128"/>
                          <a:ea typeface="HGPｺﾞｼｯｸM" panose="020B0600000000000000" pitchFamily="50" charset="-128"/>
                        </a:rPr>
                        <a:t>ドアノブ、スイッチ類の消毒</a:t>
                      </a:r>
                      <a:endParaRPr kumimoji="1" lang="en-US" altLang="ja-JP" sz="2800" b="0" dirty="0">
                        <a:latin typeface="HGPｺﾞｼｯｸM" panose="020B0600000000000000" pitchFamily="50" charset="-128"/>
                        <a:ea typeface="HGPｺﾞｼｯｸM" panose="020B0600000000000000" pitchFamily="50" charset="-128"/>
                      </a:endParaRPr>
                    </a:p>
                    <a:p>
                      <a:r>
                        <a:rPr kumimoji="1" lang="ja-JP" altLang="en-US" sz="2800" b="0" dirty="0">
                          <a:latin typeface="HGPｺﾞｼｯｸM" panose="020B0600000000000000" pitchFamily="50" charset="-128"/>
                          <a:ea typeface="HGPｺﾞｼｯｸM" panose="020B0600000000000000" pitchFamily="50" charset="-128"/>
                        </a:rPr>
                        <a:t>プール水の塩素消毒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15582601"/>
                  </a:ext>
                </a:extLst>
              </a:tr>
            </a:tbl>
          </a:graphicData>
        </a:graphic>
      </p:graphicFrame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F14A2A5E-822B-4EAE-8A07-34206DA22D2F}"/>
              </a:ext>
            </a:extLst>
          </p:cNvPr>
          <p:cNvSpPr txBox="1"/>
          <p:nvPr/>
        </p:nvSpPr>
        <p:spPr>
          <a:xfrm>
            <a:off x="9919050" y="539388"/>
            <a:ext cx="22976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>
                <a:solidFill>
                  <a:schemeClr val="bg1"/>
                </a:solidFill>
              </a:rPr>
              <a:t>5</a:t>
            </a:r>
            <a:r>
              <a:rPr lang="ja-JP" altLang="en-US" dirty="0">
                <a:solidFill>
                  <a:schemeClr val="bg1"/>
                </a:solidFill>
              </a:rPr>
              <a:t>類感染症定点観測</a:t>
            </a:r>
            <a:endParaRPr kumimoji="1" lang="ja-JP" alt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220239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テキスト ボックス 7"/>
          <p:cNvSpPr txBox="1"/>
          <p:nvPr/>
        </p:nvSpPr>
        <p:spPr>
          <a:xfrm>
            <a:off x="0" y="1"/>
            <a:ext cx="12192000" cy="979069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txBody>
          <a:bodyPr wrap="square" tIns="180000" bIns="180000" rtlCol="0" anchor="ctr" anchorCtr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GPｺﾞｼｯｸM" panose="020B0600000000000000" pitchFamily="50" charset="-128"/>
                <a:ea typeface="HGPｺﾞｼｯｸM" panose="020B0600000000000000" pitchFamily="50" charset="-128"/>
                <a:cs typeface="+mn-cs"/>
              </a:rPr>
              <a:t>アタマジラミ症</a:t>
            </a:r>
          </a:p>
        </p:txBody>
      </p:sp>
      <p:graphicFrame>
        <p:nvGraphicFramePr>
          <p:cNvPr id="7" name="表 6">
            <a:extLst>
              <a:ext uri="{FF2B5EF4-FFF2-40B4-BE49-F238E27FC236}">
                <a16:creationId xmlns:a16="http://schemas.microsoft.com/office/drawing/2014/main" id="{B1BFCE79-49FE-47DB-9BB1-2A67832B5A6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07923074"/>
              </p:ext>
            </p:extLst>
          </p:nvPr>
        </p:nvGraphicFramePr>
        <p:xfrm>
          <a:off x="911424" y="1203123"/>
          <a:ext cx="10358143" cy="5486263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2304256">
                  <a:extLst>
                    <a:ext uri="{9D8B030D-6E8A-4147-A177-3AD203B41FA5}">
                      <a16:colId xmlns:a16="http://schemas.microsoft.com/office/drawing/2014/main" val="3357689870"/>
                    </a:ext>
                  </a:extLst>
                </a:gridCol>
                <a:gridCol w="8053887">
                  <a:extLst>
                    <a:ext uri="{9D8B030D-6E8A-4147-A177-3AD203B41FA5}">
                      <a16:colId xmlns:a16="http://schemas.microsoft.com/office/drawing/2014/main" val="1058890967"/>
                    </a:ext>
                  </a:extLst>
                </a:gridCol>
              </a:tblGrid>
              <a:tr h="680117">
                <a:tc>
                  <a:txBody>
                    <a:bodyPr/>
                    <a:lstStyle/>
                    <a:p>
                      <a:r>
                        <a:rPr kumimoji="1" lang="ja-JP" altLang="en-US" sz="3200" b="0" dirty="0">
                          <a:latin typeface="HGPｺﾞｼｯｸM" panose="020B0600000000000000" pitchFamily="50" charset="-128"/>
                          <a:ea typeface="HGPｺﾞｼｯｸM" panose="020B0600000000000000" pitchFamily="50" charset="-128"/>
                        </a:rPr>
                        <a:t>病原体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kumimoji="1" lang="ja-JP" altLang="en-US" sz="3200" b="0" dirty="0">
                          <a:latin typeface="HGPｺﾞｼｯｸM" panose="020B0600000000000000" pitchFamily="50" charset="-128"/>
                          <a:ea typeface="HGPｺﾞｼｯｸM" panose="020B0600000000000000" pitchFamily="50" charset="-128"/>
                        </a:rPr>
                        <a:t>アタマジラミ</a:t>
                      </a:r>
                      <a:endParaRPr kumimoji="1" lang="ja-JP" altLang="en-US" sz="2400" b="0" dirty="0">
                        <a:latin typeface="HGPｺﾞｼｯｸM" panose="020B0600000000000000" pitchFamily="50" charset="-128"/>
                        <a:ea typeface="HGPｺﾞｼｯｸM" panose="020B0600000000000000" pitchFamily="50" charset="-128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633251144"/>
                  </a:ext>
                </a:extLst>
              </a:tr>
              <a:tr h="606090">
                <a:tc>
                  <a:txBody>
                    <a:bodyPr/>
                    <a:lstStyle/>
                    <a:p>
                      <a:r>
                        <a:rPr kumimoji="1" lang="ja-JP" altLang="en-US" sz="3200" b="0" dirty="0">
                          <a:latin typeface="HGPｺﾞｼｯｸM" panose="020B0600000000000000" pitchFamily="50" charset="-128"/>
                          <a:ea typeface="HGPｺﾞｼｯｸM" panose="020B0600000000000000" pitchFamily="50" charset="-128"/>
                        </a:rPr>
                        <a:t>生活環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kumimoji="1" lang="ja-JP" altLang="en-US" sz="2800" b="0" dirty="0">
                          <a:latin typeface="HGPｺﾞｼｯｸM" panose="020B0600000000000000" pitchFamily="50" charset="-128"/>
                          <a:ea typeface="HGPｺﾞｼｯｸM" panose="020B0600000000000000" pitchFamily="50" charset="-128"/>
                        </a:rPr>
                        <a:t>卵</a:t>
                      </a:r>
                      <a:r>
                        <a:rPr kumimoji="1" lang="en-US" altLang="ja-JP" sz="2800" b="0" dirty="0">
                          <a:latin typeface="HGPｺﾞｼｯｸM" panose="020B0600000000000000" pitchFamily="50" charset="-128"/>
                          <a:ea typeface="HGPｺﾞｼｯｸM" panose="020B0600000000000000" pitchFamily="50" charset="-128"/>
                        </a:rPr>
                        <a:t>7</a:t>
                      </a:r>
                      <a:r>
                        <a:rPr kumimoji="1" lang="ja-JP" altLang="en-US" sz="2800" b="0" dirty="0">
                          <a:latin typeface="HGPｺﾞｼｯｸM" panose="020B0600000000000000" pitchFamily="50" charset="-128"/>
                          <a:ea typeface="HGPｺﾞｼｯｸM" panose="020B0600000000000000" pitchFamily="50" charset="-128"/>
                        </a:rPr>
                        <a:t>～</a:t>
                      </a:r>
                      <a:r>
                        <a:rPr kumimoji="1" lang="en-US" altLang="ja-JP" sz="2800" b="0" dirty="0">
                          <a:latin typeface="HGPｺﾞｼｯｸM" panose="020B0600000000000000" pitchFamily="50" charset="-128"/>
                          <a:ea typeface="HGPｺﾞｼｯｸM" panose="020B0600000000000000" pitchFamily="50" charset="-128"/>
                        </a:rPr>
                        <a:t>10</a:t>
                      </a:r>
                      <a:r>
                        <a:rPr kumimoji="1" lang="ja-JP" altLang="en-US" sz="2800" b="0" dirty="0">
                          <a:latin typeface="HGPｺﾞｼｯｸM" panose="020B0600000000000000" pitchFamily="50" charset="-128"/>
                          <a:ea typeface="HGPｺﾞｼｯｸM" panose="020B0600000000000000" pitchFamily="50" charset="-128"/>
                        </a:rPr>
                        <a:t>日、幼虫</a:t>
                      </a:r>
                      <a:r>
                        <a:rPr kumimoji="1" lang="en-US" altLang="ja-JP" sz="2800" b="0" dirty="0">
                          <a:latin typeface="HGPｺﾞｼｯｸM" panose="020B0600000000000000" pitchFamily="50" charset="-128"/>
                          <a:ea typeface="HGPｺﾞｼｯｸM" panose="020B0600000000000000" pitchFamily="50" charset="-128"/>
                        </a:rPr>
                        <a:t>8</a:t>
                      </a:r>
                      <a:r>
                        <a:rPr kumimoji="1" lang="ja-JP" altLang="en-US" sz="2800" b="0" dirty="0">
                          <a:latin typeface="HGPｺﾞｼｯｸM" panose="020B0600000000000000" pitchFamily="50" charset="-128"/>
                          <a:ea typeface="HGPｺﾞｼｯｸM" panose="020B0600000000000000" pitchFamily="50" charset="-128"/>
                        </a:rPr>
                        <a:t>～</a:t>
                      </a:r>
                      <a:r>
                        <a:rPr kumimoji="1" lang="en-US" altLang="ja-JP" sz="2800" b="0" dirty="0">
                          <a:latin typeface="HGPｺﾞｼｯｸM" panose="020B0600000000000000" pitchFamily="50" charset="-128"/>
                          <a:ea typeface="HGPｺﾞｼｯｸM" panose="020B0600000000000000" pitchFamily="50" charset="-128"/>
                        </a:rPr>
                        <a:t>16</a:t>
                      </a:r>
                      <a:r>
                        <a:rPr kumimoji="1" lang="ja-JP" altLang="en-US" sz="2800" b="0" dirty="0">
                          <a:latin typeface="HGPｺﾞｼｯｸM" panose="020B0600000000000000" pitchFamily="50" charset="-128"/>
                          <a:ea typeface="HGPｺﾞｼｯｸM" panose="020B0600000000000000" pitchFamily="50" charset="-128"/>
                        </a:rPr>
                        <a:t>日　約１か月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988898961"/>
                  </a:ext>
                </a:extLst>
              </a:tr>
              <a:tr h="601977">
                <a:tc>
                  <a:txBody>
                    <a:bodyPr/>
                    <a:lstStyle/>
                    <a:p>
                      <a:r>
                        <a:rPr kumimoji="1" lang="ja-JP" altLang="en-US" sz="3200" b="0" dirty="0">
                          <a:latin typeface="HGPｺﾞｼｯｸM" panose="020B0600000000000000" pitchFamily="50" charset="-128"/>
                          <a:ea typeface="HGPｺﾞｼｯｸM" panose="020B0600000000000000" pitchFamily="50" charset="-128"/>
                        </a:rPr>
                        <a:t>症状・特徴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kumimoji="1" lang="ja-JP" altLang="en-US" sz="2800" b="0" dirty="0">
                          <a:latin typeface="HGPｺﾞｼｯｸM" panose="020B0600000000000000" pitchFamily="50" charset="-128"/>
                          <a:ea typeface="HGPｺﾞｼｯｸM" panose="020B0600000000000000" pitchFamily="50" charset="-128"/>
                        </a:rPr>
                        <a:t>頭皮のかゆみ、引っかくことで二次感染</a:t>
                      </a:r>
                      <a:endParaRPr kumimoji="1" lang="ja-JP" altLang="en-US" sz="2800" b="0" dirty="0">
                        <a:solidFill>
                          <a:srgbClr val="FF0000"/>
                        </a:solidFill>
                        <a:latin typeface="HGPｺﾞｼｯｸM" panose="020B0600000000000000" pitchFamily="50" charset="-128"/>
                        <a:ea typeface="HGPｺﾞｼｯｸM" panose="020B0600000000000000" pitchFamily="50" charset="-128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665049136"/>
                  </a:ext>
                </a:extLst>
              </a:tr>
              <a:tr h="962293">
                <a:tc>
                  <a:txBody>
                    <a:bodyPr/>
                    <a:lstStyle/>
                    <a:p>
                      <a:r>
                        <a:rPr kumimoji="1" lang="ja-JP" altLang="en-US" sz="3200" b="0" dirty="0">
                          <a:latin typeface="HGPｺﾞｼｯｸM" panose="020B0600000000000000" pitchFamily="50" charset="-128"/>
                          <a:ea typeface="HGPｺﾞｼｯｸM" panose="020B0600000000000000" pitchFamily="50" charset="-128"/>
                        </a:rPr>
                        <a:t>感染経路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kumimoji="1" lang="ja-JP" altLang="en-US" sz="2800" b="0" dirty="0">
                          <a:latin typeface="HGPｺﾞｼｯｸM" panose="020B0600000000000000" pitchFamily="50" charset="-128"/>
                          <a:ea typeface="HGPｺﾞｼｯｸM" panose="020B0600000000000000" pitchFamily="50" charset="-128"/>
                        </a:rPr>
                        <a:t>接触感染（寝具、タオル、マフラー、水泳帽、くし、ブラシ、ロッカーの共用など）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85953818"/>
                  </a:ext>
                </a:extLst>
              </a:tr>
              <a:tr h="1397893">
                <a:tc>
                  <a:txBody>
                    <a:bodyPr/>
                    <a:lstStyle/>
                    <a:p>
                      <a:r>
                        <a:rPr kumimoji="1" lang="ja-JP" altLang="en-US" sz="3200" b="0" dirty="0">
                          <a:latin typeface="HGPｺﾞｼｯｸM" panose="020B0600000000000000" pitchFamily="50" charset="-128"/>
                          <a:ea typeface="HGPｺﾞｼｯｸM" panose="020B0600000000000000" pitchFamily="50" charset="-128"/>
                        </a:rPr>
                        <a:t>予防・治療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kumimoji="1" lang="ja-JP" altLang="en-US" sz="2800" b="0" dirty="0">
                          <a:latin typeface="HGPｺﾞｼｯｸM" panose="020B0600000000000000" pitchFamily="50" charset="-128"/>
                          <a:ea typeface="HGPｺﾞｼｯｸM" panose="020B0600000000000000" pitchFamily="50" charset="-128"/>
                        </a:rPr>
                        <a:t>毎日シャンプーを行い、目の細かいクシで丁寧に頭髪の根元からすき、シラミや卵を取り除く</a:t>
                      </a:r>
                      <a:endParaRPr kumimoji="1" lang="en-US" altLang="ja-JP" sz="2800" b="0" dirty="0">
                        <a:latin typeface="HGPｺﾞｼｯｸM" panose="020B0600000000000000" pitchFamily="50" charset="-128"/>
                        <a:ea typeface="HGPｺﾞｼｯｸM" panose="020B0600000000000000" pitchFamily="50" charset="-128"/>
                      </a:endParaRPr>
                    </a:p>
                    <a:p>
                      <a:r>
                        <a:rPr kumimoji="1" lang="ja-JP" altLang="en-US" sz="2800" b="0" dirty="0">
                          <a:solidFill>
                            <a:srgbClr val="FF0000"/>
                          </a:solidFill>
                          <a:latin typeface="HGPｺﾞｼｯｸM" panose="020B0600000000000000" pitchFamily="50" charset="-128"/>
                          <a:ea typeface="HGPｺﾞｼｯｸM" panose="020B0600000000000000" pitchFamily="50" charset="-128"/>
                        </a:rPr>
                        <a:t>周囲の感染者を一斉に治療することが有効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649191897"/>
                  </a:ext>
                </a:extLst>
              </a:tr>
              <a:tr h="1237893">
                <a:tc>
                  <a:txBody>
                    <a:bodyPr/>
                    <a:lstStyle/>
                    <a:p>
                      <a:r>
                        <a:rPr kumimoji="1" lang="ja-JP" altLang="en-US" sz="3200" b="0" dirty="0">
                          <a:latin typeface="HGPｺﾞｼｯｸM" panose="020B0600000000000000" pitchFamily="50" charset="-128"/>
                          <a:ea typeface="HGPｺﾞｼｯｸM" panose="020B0600000000000000" pitchFamily="50" charset="-128"/>
                        </a:rPr>
                        <a:t>留意点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kumimoji="1" lang="ja-JP" altLang="en-US" sz="2800" b="0" dirty="0">
                          <a:solidFill>
                            <a:schemeClr val="tx1"/>
                          </a:solidFill>
                          <a:latin typeface="HGPｺﾞｼｯｸM" panose="020B0600000000000000" pitchFamily="50" charset="-128"/>
                          <a:ea typeface="HGPｺﾞｼｯｸM" panose="020B0600000000000000" pitchFamily="50" charset="-128"/>
                        </a:rPr>
                        <a:t>プールでは水泳帽、クシ、タオル、ロッカーを</a:t>
                      </a:r>
                      <a:r>
                        <a:rPr kumimoji="1" lang="ja-JP" altLang="en-US" sz="2800" b="0" dirty="0">
                          <a:solidFill>
                            <a:srgbClr val="FF0000"/>
                          </a:solidFill>
                          <a:latin typeface="HGPｺﾞｼｯｸM" panose="020B0600000000000000" pitchFamily="50" charset="-128"/>
                          <a:ea typeface="HGPｺﾞｼｯｸM" panose="020B0600000000000000" pitchFamily="50" charset="-128"/>
                        </a:rPr>
                        <a:t>共用しない</a:t>
                      </a:r>
                      <a:r>
                        <a:rPr kumimoji="1" lang="ja-JP" altLang="en-US" sz="2800" b="0" dirty="0">
                          <a:solidFill>
                            <a:schemeClr val="tx1"/>
                          </a:solidFill>
                          <a:latin typeface="HGPｺﾞｼｯｸM" panose="020B0600000000000000" pitchFamily="50" charset="-128"/>
                          <a:ea typeface="HGPｺﾞｼｯｸM" panose="020B0600000000000000" pitchFamily="50" charset="-128"/>
                        </a:rPr>
                        <a:t>ようにする</a:t>
                      </a:r>
                      <a:endParaRPr kumimoji="1" lang="ja-JP" altLang="en-US" sz="2800" b="0" dirty="0">
                        <a:solidFill>
                          <a:srgbClr val="FF0000"/>
                        </a:solidFill>
                        <a:latin typeface="HGPｺﾞｼｯｸM" panose="020B0600000000000000" pitchFamily="50" charset="-128"/>
                        <a:ea typeface="HGPｺﾞｼｯｸM" panose="020B0600000000000000" pitchFamily="50" charset="-128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155826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5246654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テキスト ボックス 7"/>
          <p:cNvSpPr txBox="1"/>
          <p:nvPr/>
        </p:nvSpPr>
        <p:spPr>
          <a:xfrm>
            <a:off x="0" y="1"/>
            <a:ext cx="12192000" cy="979069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txBody>
          <a:bodyPr wrap="square" tIns="180000" bIns="180000" rtlCol="0" anchor="ctr" anchorCtr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GPｺﾞｼｯｸM" panose="020B0600000000000000" pitchFamily="50" charset="-128"/>
                <a:ea typeface="HGPｺﾞｼｯｸM" panose="020B0600000000000000" pitchFamily="50" charset="-128"/>
                <a:cs typeface="+mn-cs"/>
              </a:rPr>
              <a:t>腸管出血性大腸菌感染症</a:t>
            </a: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GPｺﾞｼｯｸM" panose="020B0600000000000000" pitchFamily="50" charset="-128"/>
                <a:ea typeface="HGPｺﾞｼｯｸM" panose="020B0600000000000000" pitchFamily="50" charset="-128"/>
                <a:cs typeface="+mn-cs"/>
              </a:rPr>
              <a:t>（</a:t>
            </a:r>
            <a:r>
              <a:rPr kumimoji="1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GPｺﾞｼｯｸM" panose="020B0600000000000000" pitchFamily="50" charset="-128"/>
                <a:ea typeface="HGPｺﾞｼｯｸM" panose="020B0600000000000000" pitchFamily="50" charset="-128"/>
                <a:cs typeface="+mn-cs"/>
              </a:rPr>
              <a:t>O157,O26,O111</a:t>
            </a: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GPｺﾞｼｯｸM" panose="020B0600000000000000" pitchFamily="50" charset="-128"/>
                <a:ea typeface="HGPｺﾞｼｯｸM" panose="020B0600000000000000" pitchFamily="50" charset="-128"/>
                <a:cs typeface="+mn-cs"/>
              </a:rPr>
              <a:t>等）</a:t>
            </a:r>
          </a:p>
        </p:txBody>
      </p:sp>
      <p:graphicFrame>
        <p:nvGraphicFramePr>
          <p:cNvPr id="7" name="表 6">
            <a:extLst>
              <a:ext uri="{FF2B5EF4-FFF2-40B4-BE49-F238E27FC236}">
                <a16:creationId xmlns:a16="http://schemas.microsoft.com/office/drawing/2014/main" id="{B1BFCE79-49FE-47DB-9BB1-2A67832B5A6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38190246"/>
              </p:ext>
            </p:extLst>
          </p:nvPr>
        </p:nvGraphicFramePr>
        <p:xfrm>
          <a:off x="911424" y="1203121"/>
          <a:ext cx="10358143" cy="5092419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2304256">
                  <a:extLst>
                    <a:ext uri="{9D8B030D-6E8A-4147-A177-3AD203B41FA5}">
                      <a16:colId xmlns:a16="http://schemas.microsoft.com/office/drawing/2014/main" val="3357689870"/>
                    </a:ext>
                  </a:extLst>
                </a:gridCol>
                <a:gridCol w="8053887">
                  <a:extLst>
                    <a:ext uri="{9D8B030D-6E8A-4147-A177-3AD203B41FA5}">
                      <a16:colId xmlns:a16="http://schemas.microsoft.com/office/drawing/2014/main" val="1058890967"/>
                    </a:ext>
                  </a:extLst>
                </a:gridCol>
              </a:tblGrid>
              <a:tr h="720080">
                <a:tc>
                  <a:txBody>
                    <a:bodyPr/>
                    <a:lstStyle/>
                    <a:p>
                      <a:r>
                        <a:rPr kumimoji="1" lang="ja-JP" altLang="en-US" sz="3200" b="0" dirty="0">
                          <a:latin typeface="HGPｺﾞｼｯｸM" panose="020B0600000000000000" pitchFamily="50" charset="-128"/>
                          <a:ea typeface="HGPｺﾞｼｯｸM" panose="020B0600000000000000" pitchFamily="50" charset="-128"/>
                        </a:rPr>
                        <a:t>病原体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kumimoji="1" lang="ja-JP" altLang="en-US" sz="3200" b="0" dirty="0">
                          <a:latin typeface="HGPｺﾞｼｯｸM" panose="020B0600000000000000" pitchFamily="50" charset="-128"/>
                          <a:ea typeface="HGPｺﾞｼｯｸM" panose="020B0600000000000000" pitchFamily="50" charset="-128"/>
                        </a:rPr>
                        <a:t>ベロ毒素を産生する大腸菌</a:t>
                      </a:r>
                      <a:r>
                        <a:rPr kumimoji="1" lang="ja-JP" altLang="en-US" sz="2400" b="0" dirty="0">
                          <a:latin typeface="HGPｺﾞｼｯｸM" panose="020B0600000000000000" pitchFamily="50" charset="-128"/>
                          <a:ea typeface="HGPｺﾞｼｯｸM" panose="020B0600000000000000" pitchFamily="50" charset="-128"/>
                        </a:rPr>
                        <a:t>（</a:t>
                      </a:r>
                      <a:r>
                        <a:rPr kumimoji="1" lang="en-US" altLang="ja-JP" sz="2400" b="0" dirty="0">
                          <a:latin typeface="HGPｺﾞｼｯｸM" panose="020B0600000000000000" pitchFamily="50" charset="-128"/>
                          <a:ea typeface="HGPｺﾞｼｯｸM" panose="020B0600000000000000" pitchFamily="50" charset="-128"/>
                        </a:rPr>
                        <a:t>O157,O26,O111</a:t>
                      </a:r>
                      <a:r>
                        <a:rPr kumimoji="1" lang="ja-JP" altLang="en-US" sz="2400" b="0" dirty="0">
                          <a:latin typeface="HGPｺﾞｼｯｸM" panose="020B0600000000000000" pitchFamily="50" charset="-128"/>
                          <a:ea typeface="HGPｺﾞｼｯｸM" panose="020B0600000000000000" pitchFamily="50" charset="-128"/>
                        </a:rPr>
                        <a:t>等）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633251144"/>
                  </a:ext>
                </a:extLst>
              </a:tr>
              <a:tr h="641703">
                <a:tc>
                  <a:txBody>
                    <a:bodyPr/>
                    <a:lstStyle/>
                    <a:p>
                      <a:r>
                        <a:rPr kumimoji="1" lang="ja-JP" altLang="en-US" sz="3200" b="0" dirty="0">
                          <a:latin typeface="HGPｺﾞｼｯｸM" panose="020B0600000000000000" pitchFamily="50" charset="-128"/>
                          <a:ea typeface="HGPｺﾞｼｯｸM" panose="020B0600000000000000" pitchFamily="50" charset="-128"/>
                        </a:rPr>
                        <a:t>潜伏期間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sz="2800" b="0" dirty="0">
                          <a:latin typeface="HGPｺﾞｼｯｸM" panose="020B0600000000000000" pitchFamily="50" charset="-128"/>
                          <a:ea typeface="HGPｺﾞｼｯｸM" panose="020B0600000000000000" pitchFamily="50" charset="-128"/>
                        </a:rPr>
                        <a:t>10</a:t>
                      </a:r>
                      <a:r>
                        <a:rPr kumimoji="1" lang="ja-JP" altLang="en-US" sz="2800" b="0" dirty="0">
                          <a:latin typeface="HGPｺﾞｼｯｸM" panose="020B0600000000000000" pitchFamily="50" charset="-128"/>
                          <a:ea typeface="HGPｺﾞｼｯｸM" panose="020B0600000000000000" pitchFamily="50" charset="-128"/>
                        </a:rPr>
                        <a:t>時間～６日、</a:t>
                      </a:r>
                      <a:r>
                        <a:rPr kumimoji="1" lang="en-US" altLang="ja-JP" sz="2800" b="0" dirty="0">
                          <a:latin typeface="HGPｺﾞｼｯｸM" panose="020B0600000000000000" pitchFamily="50" charset="-128"/>
                          <a:ea typeface="HGPｺﾞｼｯｸM" panose="020B0600000000000000" pitchFamily="50" charset="-128"/>
                        </a:rPr>
                        <a:t>※O157</a:t>
                      </a:r>
                      <a:r>
                        <a:rPr kumimoji="1" lang="ja-JP" altLang="en-US" sz="2800" b="0" dirty="0">
                          <a:latin typeface="HGPｺﾞｼｯｸM" panose="020B0600000000000000" pitchFamily="50" charset="-128"/>
                          <a:ea typeface="HGPｺﾞｼｯｸM" panose="020B0600000000000000" pitchFamily="50" charset="-128"/>
                        </a:rPr>
                        <a:t>は３～４日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988898961"/>
                  </a:ext>
                </a:extLst>
              </a:tr>
              <a:tr h="637348">
                <a:tc>
                  <a:txBody>
                    <a:bodyPr/>
                    <a:lstStyle/>
                    <a:p>
                      <a:r>
                        <a:rPr kumimoji="1" lang="ja-JP" altLang="en-US" sz="3200" b="0" dirty="0">
                          <a:latin typeface="HGPｺﾞｼｯｸM" panose="020B0600000000000000" pitchFamily="50" charset="-128"/>
                          <a:ea typeface="HGPｺﾞｼｯｸM" panose="020B0600000000000000" pitchFamily="50" charset="-128"/>
                        </a:rPr>
                        <a:t>症状・特徴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kumimoji="1" lang="ja-JP" altLang="en-US" sz="2800" b="0" dirty="0">
                          <a:latin typeface="HGPｺﾞｼｯｸM" panose="020B0600000000000000" pitchFamily="50" charset="-128"/>
                          <a:ea typeface="HGPｺﾞｼｯｸM" panose="020B0600000000000000" pitchFamily="50" charset="-128"/>
                        </a:rPr>
                        <a:t>水様</a:t>
                      </a:r>
                      <a:r>
                        <a:rPr kumimoji="1" lang="ja-JP" altLang="en-US" sz="2800" b="0" dirty="0">
                          <a:solidFill>
                            <a:srgbClr val="FF0000"/>
                          </a:solidFill>
                          <a:latin typeface="HGPｺﾞｼｯｸM" panose="020B0600000000000000" pitchFamily="50" charset="-128"/>
                          <a:ea typeface="HGPｺﾞｼｯｸM" panose="020B0600000000000000" pitchFamily="50" charset="-128"/>
                        </a:rPr>
                        <a:t>下痢</a:t>
                      </a:r>
                      <a:r>
                        <a:rPr kumimoji="1" lang="ja-JP" altLang="en-US" sz="2800" b="0" dirty="0">
                          <a:latin typeface="HGPｺﾞｼｯｸM" panose="020B0600000000000000" pitchFamily="50" charset="-128"/>
                          <a:ea typeface="HGPｺﾞｼｯｸM" panose="020B0600000000000000" pitchFamily="50" charset="-128"/>
                        </a:rPr>
                        <a:t>、</a:t>
                      </a:r>
                      <a:r>
                        <a:rPr kumimoji="1" lang="ja-JP" altLang="en-US" sz="2800" b="0" dirty="0">
                          <a:solidFill>
                            <a:srgbClr val="FF0000"/>
                          </a:solidFill>
                          <a:latin typeface="HGPｺﾞｼｯｸM" panose="020B0600000000000000" pitchFamily="50" charset="-128"/>
                          <a:ea typeface="HGPｺﾞｼｯｸM" panose="020B0600000000000000" pitchFamily="50" charset="-128"/>
                        </a:rPr>
                        <a:t>腹痛</a:t>
                      </a:r>
                      <a:r>
                        <a:rPr kumimoji="1" lang="ja-JP" altLang="en-US" sz="2800" b="0" dirty="0">
                          <a:latin typeface="HGPｺﾞｼｯｸM" panose="020B0600000000000000" pitchFamily="50" charset="-128"/>
                          <a:ea typeface="HGPｺﾞｼｯｸM" panose="020B0600000000000000" pitchFamily="50" charset="-128"/>
                        </a:rPr>
                        <a:t>、</a:t>
                      </a:r>
                      <a:r>
                        <a:rPr kumimoji="1" lang="ja-JP" altLang="en-US" sz="2800" b="0" dirty="0">
                          <a:solidFill>
                            <a:srgbClr val="FF0000"/>
                          </a:solidFill>
                          <a:latin typeface="HGPｺﾞｼｯｸM" panose="020B0600000000000000" pitchFamily="50" charset="-128"/>
                          <a:ea typeface="HGPｺﾞｼｯｸM" panose="020B0600000000000000" pitchFamily="50" charset="-128"/>
                        </a:rPr>
                        <a:t>血便</a:t>
                      </a:r>
                      <a:r>
                        <a:rPr kumimoji="1" lang="ja-JP" altLang="en-US" sz="2800" b="0" dirty="0">
                          <a:latin typeface="HGPｺﾞｼｯｸM" panose="020B0600000000000000" pitchFamily="50" charset="-128"/>
                          <a:ea typeface="HGPｺﾞｼｯｸM" panose="020B0600000000000000" pitchFamily="50" charset="-128"/>
                        </a:rPr>
                        <a:t>、</a:t>
                      </a:r>
                      <a:r>
                        <a:rPr kumimoji="1" lang="ja-JP" altLang="en-US" sz="2800" b="0" dirty="0">
                          <a:solidFill>
                            <a:srgbClr val="FF0000"/>
                          </a:solidFill>
                          <a:latin typeface="HGPｺﾞｼｯｸM" panose="020B0600000000000000" pitchFamily="50" charset="-128"/>
                          <a:ea typeface="HGPｺﾞｼｯｸM" panose="020B0600000000000000" pitchFamily="50" charset="-128"/>
                        </a:rPr>
                        <a:t>溶血性尿毒症症候群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665049136"/>
                  </a:ext>
                </a:extLst>
              </a:tr>
              <a:tr h="642524">
                <a:tc>
                  <a:txBody>
                    <a:bodyPr/>
                    <a:lstStyle/>
                    <a:p>
                      <a:r>
                        <a:rPr kumimoji="1" lang="ja-JP" altLang="en-US" sz="3200" b="0" dirty="0">
                          <a:latin typeface="HGPｺﾞｼｯｸM" panose="020B0600000000000000" pitchFamily="50" charset="-128"/>
                          <a:ea typeface="HGPｺﾞｼｯｸM" panose="020B0600000000000000" pitchFamily="50" charset="-128"/>
                        </a:rPr>
                        <a:t>感染経路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kumimoji="1" lang="ja-JP" altLang="en-US" sz="2800" b="0" dirty="0">
                          <a:latin typeface="HGPｺﾞｼｯｸM" panose="020B0600000000000000" pitchFamily="50" charset="-128"/>
                          <a:ea typeface="HGPｺﾞｼｯｸM" panose="020B0600000000000000" pitchFamily="50" charset="-128"/>
                        </a:rPr>
                        <a:t>接触感染（</a:t>
                      </a:r>
                      <a:r>
                        <a:rPr kumimoji="1" lang="ja-JP" altLang="en-US" sz="2800" b="0" dirty="0">
                          <a:solidFill>
                            <a:srgbClr val="FF0000"/>
                          </a:solidFill>
                          <a:latin typeface="HGPｺﾞｼｯｸM" panose="020B0600000000000000" pitchFamily="50" charset="-128"/>
                          <a:ea typeface="HGPｺﾞｼｯｸM" panose="020B0600000000000000" pitchFamily="50" charset="-128"/>
                        </a:rPr>
                        <a:t>経口感染</a:t>
                      </a:r>
                      <a:r>
                        <a:rPr kumimoji="1" lang="ja-JP" altLang="en-US" sz="2800" b="0" dirty="0">
                          <a:latin typeface="HGPｺﾞｼｯｸM" panose="020B0600000000000000" pitchFamily="50" charset="-128"/>
                          <a:ea typeface="HGPｺﾞｼｯｸM" panose="020B0600000000000000" pitchFamily="50" charset="-128"/>
                        </a:rPr>
                        <a:t>）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85953818"/>
                  </a:ext>
                </a:extLst>
              </a:tr>
              <a:tr h="691672">
                <a:tc>
                  <a:txBody>
                    <a:bodyPr/>
                    <a:lstStyle/>
                    <a:p>
                      <a:r>
                        <a:rPr kumimoji="1" lang="ja-JP" altLang="en-US" sz="3200" b="0" dirty="0">
                          <a:latin typeface="HGPｺﾞｼｯｸM" panose="020B0600000000000000" pitchFamily="50" charset="-128"/>
                          <a:ea typeface="HGPｺﾞｼｯｸM" panose="020B0600000000000000" pitchFamily="50" charset="-128"/>
                        </a:rPr>
                        <a:t>流行状況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kumimoji="1" lang="ja-JP" altLang="en-US" sz="2800" b="0" dirty="0">
                          <a:latin typeface="HGPｺﾞｼｯｸM" panose="020B0600000000000000" pitchFamily="50" charset="-128"/>
                          <a:ea typeface="HGPｺﾞｼｯｸM" panose="020B0600000000000000" pitchFamily="50" charset="-128"/>
                        </a:rPr>
                        <a:t>夏季に流行の傾向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068732999"/>
                  </a:ext>
                </a:extLst>
              </a:tr>
              <a:tr h="663999">
                <a:tc>
                  <a:txBody>
                    <a:bodyPr/>
                    <a:lstStyle/>
                    <a:p>
                      <a:r>
                        <a:rPr kumimoji="1" lang="ja-JP" altLang="en-US" sz="3200" b="0" dirty="0">
                          <a:latin typeface="HGPｺﾞｼｯｸM" panose="020B0600000000000000" pitchFamily="50" charset="-128"/>
                          <a:ea typeface="HGPｺﾞｼｯｸM" panose="020B0600000000000000" pitchFamily="50" charset="-128"/>
                        </a:rPr>
                        <a:t>予防・治療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kumimoji="1" lang="ja-JP" altLang="en-US" sz="3200" b="0" dirty="0">
                          <a:solidFill>
                            <a:srgbClr val="FF0000"/>
                          </a:solidFill>
                          <a:latin typeface="HGPｺﾞｼｯｸM" panose="020B0600000000000000" pitchFamily="50" charset="-128"/>
                          <a:ea typeface="HGPｺﾞｼｯｸM" panose="020B0600000000000000" pitchFamily="50" charset="-128"/>
                        </a:rPr>
                        <a:t>手洗い励行　</a:t>
                      </a:r>
                      <a:r>
                        <a:rPr kumimoji="1" lang="en-US" altLang="ja-JP" sz="2800" b="0" dirty="0">
                          <a:latin typeface="HGPｺﾞｼｯｸM" panose="020B0600000000000000" pitchFamily="50" charset="-128"/>
                          <a:ea typeface="HGPｺﾞｼｯｸM" panose="020B0600000000000000" pitchFamily="50" charset="-128"/>
                        </a:rPr>
                        <a:t>※</a:t>
                      </a:r>
                      <a:r>
                        <a:rPr kumimoji="1" lang="ja-JP" altLang="en-US" sz="2800" b="0" dirty="0">
                          <a:latin typeface="HGPｺﾞｼｯｸM" panose="020B0600000000000000" pitchFamily="50" charset="-128"/>
                          <a:ea typeface="HGPｺﾞｼｯｸM" panose="020B0600000000000000" pitchFamily="50" charset="-128"/>
                        </a:rPr>
                        <a:t>石けんを用いて流水で丁寧に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649191897"/>
                  </a:ext>
                </a:extLst>
              </a:tr>
              <a:tr h="1095093">
                <a:tc>
                  <a:txBody>
                    <a:bodyPr/>
                    <a:lstStyle/>
                    <a:p>
                      <a:r>
                        <a:rPr kumimoji="1" lang="ja-JP" altLang="en-US" sz="3200" b="0" dirty="0">
                          <a:latin typeface="HGPｺﾞｼｯｸM" panose="020B0600000000000000" pitchFamily="50" charset="-128"/>
                          <a:ea typeface="HGPｺﾞｼｯｸM" panose="020B0600000000000000" pitchFamily="50" charset="-128"/>
                        </a:rPr>
                        <a:t>留意点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kumimoji="1" lang="ja-JP" altLang="en-US" sz="2800" b="0" dirty="0">
                          <a:solidFill>
                            <a:schemeClr val="tx1"/>
                          </a:solidFill>
                          <a:latin typeface="HGPｺﾞｼｯｸM" panose="020B0600000000000000" pitchFamily="50" charset="-128"/>
                          <a:ea typeface="HGPｺﾞｼｯｸM" panose="020B0600000000000000" pitchFamily="50" charset="-128"/>
                        </a:rPr>
                        <a:t>肉類の十分な加熱調理</a:t>
                      </a:r>
                      <a:r>
                        <a:rPr kumimoji="1" lang="ja-JP" altLang="en-US" sz="2800" b="0" dirty="0">
                          <a:solidFill>
                            <a:srgbClr val="FF0000"/>
                          </a:solidFill>
                          <a:latin typeface="HGPｺﾞｼｯｸM" panose="020B0600000000000000" pitchFamily="50" charset="-128"/>
                          <a:ea typeface="HGPｺﾞｼｯｸM" panose="020B0600000000000000" pitchFamily="50" charset="-128"/>
                        </a:rPr>
                        <a:t>　</a:t>
                      </a:r>
                      <a:r>
                        <a:rPr kumimoji="1" lang="ja-JP" altLang="en-US" sz="2800" b="0" dirty="0">
                          <a:solidFill>
                            <a:schemeClr val="tx1"/>
                          </a:solidFill>
                          <a:latin typeface="HGPｺﾞｼｯｸM" panose="020B0600000000000000" pitchFamily="50" charset="-128"/>
                          <a:ea typeface="HGPｺﾞｼｯｸM" panose="020B0600000000000000" pitchFamily="50" charset="-128"/>
                        </a:rPr>
                        <a:t>食材･食品の交差汚染防止</a:t>
                      </a:r>
                      <a:endParaRPr kumimoji="1" lang="en-US" altLang="ja-JP" sz="2800" b="0" dirty="0">
                        <a:solidFill>
                          <a:schemeClr val="tx1"/>
                        </a:solidFill>
                        <a:latin typeface="HGPｺﾞｼｯｸM" panose="020B0600000000000000" pitchFamily="50" charset="-128"/>
                        <a:ea typeface="HGPｺﾞｼｯｸM" panose="020B0600000000000000" pitchFamily="50" charset="-128"/>
                      </a:endParaRPr>
                    </a:p>
                    <a:p>
                      <a:r>
                        <a:rPr kumimoji="1" lang="ja-JP" altLang="en-US" sz="2800" b="0" dirty="0">
                          <a:solidFill>
                            <a:srgbClr val="FF0000"/>
                          </a:solidFill>
                          <a:latin typeface="HGPｺﾞｼｯｸM" panose="020B0600000000000000" pitchFamily="50" charset="-128"/>
                          <a:ea typeface="HGPｺﾞｼｯｸM" panose="020B0600000000000000" pitchFamily="50" charset="-128"/>
                        </a:rPr>
                        <a:t>適切な濃度でプール水を塩素消毒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15582601"/>
                  </a:ext>
                </a:extLst>
              </a:tr>
            </a:tbl>
          </a:graphicData>
        </a:graphic>
      </p:graphicFrame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BED82D81-1332-4824-8EE2-1DA4E6AEFB36}"/>
              </a:ext>
            </a:extLst>
          </p:cNvPr>
          <p:cNvSpPr txBox="1"/>
          <p:nvPr/>
        </p:nvSpPr>
        <p:spPr>
          <a:xfrm>
            <a:off x="10632504" y="539388"/>
            <a:ext cx="15841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>
                <a:solidFill>
                  <a:schemeClr val="bg1"/>
                </a:solidFill>
              </a:rPr>
              <a:t>3</a:t>
            </a:r>
            <a:r>
              <a:rPr lang="ja-JP" altLang="en-US" dirty="0">
                <a:solidFill>
                  <a:schemeClr val="bg1"/>
                </a:solidFill>
              </a:rPr>
              <a:t>類感染症</a:t>
            </a:r>
            <a:endParaRPr kumimoji="1" lang="ja-JP" alt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989857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テキスト ボックス 7"/>
          <p:cNvSpPr txBox="1"/>
          <p:nvPr/>
        </p:nvSpPr>
        <p:spPr>
          <a:xfrm>
            <a:off x="0" y="1"/>
            <a:ext cx="12192000" cy="979069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txBody>
          <a:bodyPr wrap="square" tIns="180000" bIns="180000" rtlCol="0" anchor="ctr" anchorCtr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GPｺﾞｼｯｸM" panose="020B0600000000000000" pitchFamily="50" charset="-128"/>
                <a:ea typeface="HGPｺﾞｼｯｸM" panose="020B0600000000000000" pitchFamily="50" charset="-128"/>
                <a:cs typeface="+mn-cs"/>
              </a:rPr>
              <a:t>ノロウイルス感染症（感染性胃腸炎）</a:t>
            </a:r>
            <a:endParaRPr kumimoji="1" lang="ja-JP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GPｺﾞｼｯｸM" panose="020B0600000000000000" pitchFamily="50" charset="-128"/>
              <a:ea typeface="HGPｺﾞｼｯｸM" panose="020B0600000000000000" pitchFamily="50" charset="-128"/>
              <a:cs typeface="+mn-cs"/>
            </a:endParaRPr>
          </a:p>
        </p:txBody>
      </p:sp>
      <p:graphicFrame>
        <p:nvGraphicFramePr>
          <p:cNvPr id="7" name="表 6">
            <a:extLst>
              <a:ext uri="{FF2B5EF4-FFF2-40B4-BE49-F238E27FC236}">
                <a16:creationId xmlns:a16="http://schemas.microsoft.com/office/drawing/2014/main" id="{B1BFCE79-49FE-47DB-9BB1-2A67832B5A6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42541146"/>
              </p:ext>
            </p:extLst>
          </p:nvPr>
        </p:nvGraphicFramePr>
        <p:xfrm>
          <a:off x="911424" y="1203121"/>
          <a:ext cx="10358143" cy="5092419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2304256">
                  <a:extLst>
                    <a:ext uri="{9D8B030D-6E8A-4147-A177-3AD203B41FA5}">
                      <a16:colId xmlns:a16="http://schemas.microsoft.com/office/drawing/2014/main" val="3357689870"/>
                    </a:ext>
                  </a:extLst>
                </a:gridCol>
                <a:gridCol w="8053887">
                  <a:extLst>
                    <a:ext uri="{9D8B030D-6E8A-4147-A177-3AD203B41FA5}">
                      <a16:colId xmlns:a16="http://schemas.microsoft.com/office/drawing/2014/main" val="1058890967"/>
                    </a:ext>
                  </a:extLst>
                </a:gridCol>
              </a:tblGrid>
              <a:tr h="720080">
                <a:tc>
                  <a:txBody>
                    <a:bodyPr/>
                    <a:lstStyle/>
                    <a:p>
                      <a:r>
                        <a:rPr kumimoji="1" lang="ja-JP" altLang="en-US" sz="3200" b="0" dirty="0">
                          <a:latin typeface="HGPｺﾞｼｯｸM" panose="020B0600000000000000" pitchFamily="50" charset="-128"/>
                          <a:ea typeface="HGPｺﾞｼｯｸM" panose="020B0600000000000000" pitchFamily="50" charset="-128"/>
                        </a:rPr>
                        <a:t>病原体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kumimoji="1" lang="ja-JP" altLang="en-US" sz="3200" b="0" dirty="0">
                          <a:latin typeface="HGPｺﾞｼｯｸM" panose="020B0600000000000000" pitchFamily="50" charset="-128"/>
                          <a:ea typeface="HGPｺﾞｼｯｸM" panose="020B0600000000000000" pitchFamily="50" charset="-128"/>
                        </a:rPr>
                        <a:t>ノロウイルス</a:t>
                      </a:r>
                      <a:endParaRPr kumimoji="1" lang="ja-JP" altLang="en-US" sz="2400" b="0" dirty="0">
                        <a:latin typeface="HGPｺﾞｼｯｸM" panose="020B0600000000000000" pitchFamily="50" charset="-128"/>
                        <a:ea typeface="HGPｺﾞｼｯｸM" panose="020B0600000000000000" pitchFamily="50" charset="-128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633251144"/>
                  </a:ext>
                </a:extLst>
              </a:tr>
              <a:tr h="641703">
                <a:tc>
                  <a:txBody>
                    <a:bodyPr/>
                    <a:lstStyle/>
                    <a:p>
                      <a:r>
                        <a:rPr kumimoji="1" lang="ja-JP" altLang="en-US" sz="3200" b="0" dirty="0">
                          <a:latin typeface="HGPｺﾞｼｯｸM" panose="020B0600000000000000" pitchFamily="50" charset="-128"/>
                          <a:ea typeface="HGPｺﾞｼｯｸM" panose="020B0600000000000000" pitchFamily="50" charset="-128"/>
                        </a:rPr>
                        <a:t>潜伏期間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sz="2800" b="0" dirty="0">
                          <a:latin typeface="HGPｺﾞｼｯｸM" panose="020B0600000000000000" pitchFamily="50" charset="-128"/>
                          <a:ea typeface="HGPｺﾞｼｯｸM" panose="020B0600000000000000" pitchFamily="50" charset="-128"/>
                        </a:rPr>
                        <a:t>24</a:t>
                      </a:r>
                      <a:r>
                        <a:rPr kumimoji="1" lang="ja-JP" altLang="en-US" sz="2800" b="0" dirty="0">
                          <a:latin typeface="HGPｺﾞｼｯｸM" panose="020B0600000000000000" pitchFamily="50" charset="-128"/>
                          <a:ea typeface="HGPｺﾞｼｯｸM" panose="020B0600000000000000" pitchFamily="50" charset="-128"/>
                        </a:rPr>
                        <a:t>～</a:t>
                      </a:r>
                      <a:r>
                        <a:rPr kumimoji="1" lang="en-US" altLang="ja-JP" sz="2800" b="0" dirty="0">
                          <a:latin typeface="HGPｺﾞｼｯｸM" panose="020B0600000000000000" pitchFamily="50" charset="-128"/>
                          <a:ea typeface="HGPｺﾞｼｯｸM" panose="020B0600000000000000" pitchFamily="50" charset="-128"/>
                        </a:rPr>
                        <a:t>48</a:t>
                      </a:r>
                      <a:r>
                        <a:rPr kumimoji="1" lang="ja-JP" altLang="en-US" sz="2800" b="0" dirty="0">
                          <a:latin typeface="HGPｺﾞｼｯｸM" panose="020B0600000000000000" pitchFamily="50" charset="-128"/>
                          <a:ea typeface="HGPｺﾞｼｯｸM" panose="020B0600000000000000" pitchFamily="50" charset="-128"/>
                        </a:rPr>
                        <a:t>時間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988898961"/>
                  </a:ext>
                </a:extLst>
              </a:tr>
              <a:tr h="637348">
                <a:tc>
                  <a:txBody>
                    <a:bodyPr/>
                    <a:lstStyle/>
                    <a:p>
                      <a:r>
                        <a:rPr kumimoji="1" lang="ja-JP" altLang="en-US" sz="3200" b="0" dirty="0">
                          <a:latin typeface="HGPｺﾞｼｯｸM" panose="020B0600000000000000" pitchFamily="50" charset="-128"/>
                          <a:ea typeface="HGPｺﾞｼｯｸM" panose="020B0600000000000000" pitchFamily="50" charset="-128"/>
                        </a:rPr>
                        <a:t>症状・特徴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kumimoji="1" lang="ja-JP" altLang="en-US" sz="2800" b="0" dirty="0">
                          <a:solidFill>
                            <a:schemeClr val="tx1"/>
                          </a:solidFill>
                          <a:latin typeface="HGPｺﾞｼｯｸM" panose="020B0600000000000000" pitchFamily="50" charset="-128"/>
                          <a:ea typeface="HGPｺﾞｼｯｸM" panose="020B0600000000000000" pitchFamily="50" charset="-128"/>
                        </a:rPr>
                        <a:t>吐き気、</a:t>
                      </a:r>
                      <a:r>
                        <a:rPr kumimoji="1" lang="ja-JP" altLang="en-US" sz="2800" b="0" dirty="0">
                          <a:solidFill>
                            <a:srgbClr val="FF0000"/>
                          </a:solidFill>
                          <a:latin typeface="HGPｺﾞｼｯｸM" panose="020B0600000000000000" pitchFamily="50" charset="-128"/>
                          <a:ea typeface="HGPｺﾞｼｯｸM" panose="020B0600000000000000" pitchFamily="50" charset="-128"/>
                        </a:rPr>
                        <a:t>嘔吐</a:t>
                      </a:r>
                      <a:r>
                        <a:rPr kumimoji="1" lang="ja-JP" altLang="en-US" sz="2800" b="0" dirty="0">
                          <a:solidFill>
                            <a:schemeClr val="tx1"/>
                          </a:solidFill>
                          <a:latin typeface="HGPｺﾞｼｯｸM" panose="020B0600000000000000" pitchFamily="50" charset="-128"/>
                          <a:ea typeface="HGPｺﾞｼｯｸM" panose="020B0600000000000000" pitchFamily="50" charset="-128"/>
                        </a:rPr>
                        <a:t>、</a:t>
                      </a:r>
                      <a:r>
                        <a:rPr kumimoji="1" lang="ja-JP" altLang="en-US" sz="2800" b="0" dirty="0">
                          <a:solidFill>
                            <a:srgbClr val="FF0000"/>
                          </a:solidFill>
                          <a:latin typeface="HGPｺﾞｼｯｸM" panose="020B0600000000000000" pitchFamily="50" charset="-128"/>
                          <a:ea typeface="HGPｺﾞｼｯｸM" panose="020B0600000000000000" pitchFamily="50" charset="-128"/>
                        </a:rPr>
                        <a:t>下痢</a:t>
                      </a:r>
                      <a:r>
                        <a:rPr kumimoji="1" lang="ja-JP" altLang="en-US" sz="2800" b="0" dirty="0">
                          <a:solidFill>
                            <a:schemeClr val="tx1"/>
                          </a:solidFill>
                          <a:latin typeface="HGPｺﾞｼｯｸM" panose="020B0600000000000000" pitchFamily="50" charset="-128"/>
                          <a:ea typeface="HGPｺﾞｼｯｸM" panose="020B0600000000000000" pitchFamily="50" charset="-128"/>
                        </a:rPr>
                        <a:t>、腹痛、</a:t>
                      </a:r>
                      <a:r>
                        <a:rPr kumimoji="1" lang="ja-JP" altLang="en-US" sz="2800" b="0" dirty="0">
                          <a:latin typeface="HGPｺﾞｼｯｸM" panose="020B0600000000000000" pitchFamily="50" charset="-128"/>
                          <a:ea typeface="HGPｺﾞｼｯｸM" panose="020B0600000000000000" pitchFamily="50" charset="-128"/>
                        </a:rPr>
                        <a:t>発熱（軽度）</a:t>
                      </a:r>
                      <a:endParaRPr kumimoji="1" lang="ja-JP" altLang="en-US" sz="2800" b="0" dirty="0">
                        <a:solidFill>
                          <a:srgbClr val="FF0000"/>
                        </a:solidFill>
                        <a:latin typeface="HGPｺﾞｼｯｸM" panose="020B0600000000000000" pitchFamily="50" charset="-128"/>
                        <a:ea typeface="HGPｺﾞｼｯｸM" panose="020B0600000000000000" pitchFamily="50" charset="-128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665049136"/>
                  </a:ext>
                </a:extLst>
              </a:tr>
              <a:tr h="642524">
                <a:tc>
                  <a:txBody>
                    <a:bodyPr/>
                    <a:lstStyle/>
                    <a:p>
                      <a:r>
                        <a:rPr kumimoji="1" lang="ja-JP" altLang="en-US" sz="3200" b="0" dirty="0">
                          <a:latin typeface="HGPｺﾞｼｯｸM" panose="020B0600000000000000" pitchFamily="50" charset="-128"/>
                          <a:ea typeface="HGPｺﾞｼｯｸM" panose="020B0600000000000000" pitchFamily="50" charset="-128"/>
                        </a:rPr>
                        <a:t>感染経路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kumimoji="1" lang="ja-JP" altLang="en-US" sz="2800" b="0" dirty="0">
                          <a:latin typeface="HGPｺﾞｼｯｸM" panose="020B0600000000000000" pitchFamily="50" charset="-128"/>
                          <a:ea typeface="HGPｺﾞｼｯｸM" panose="020B0600000000000000" pitchFamily="50" charset="-128"/>
                        </a:rPr>
                        <a:t>接触感染（</a:t>
                      </a:r>
                      <a:r>
                        <a:rPr kumimoji="1" lang="ja-JP" altLang="en-US" sz="2800" b="0" dirty="0">
                          <a:solidFill>
                            <a:srgbClr val="FF0000"/>
                          </a:solidFill>
                          <a:latin typeface="HGPｺﾞｼｯｸM" panose="020B0600000000000000" pitchFamily="50" charset="-128"/>
                          <a:ea typeface="HGPｺﾞｼｯｸM" panose="020B0600000000000000" pitchFamily="50" charset="-128"/>
                        </a:rPr>
                        <a:t>経口感染</a:t>
                      </a:r>
                      <a:r>
                        <a:rPr kumimoji="1" lang="ja-JP" altLang="en-US" sz="2800" b="0" dirty="0">
                          <a:latin typeface="HGPｺﾞｼｯｸM" panose="020B0600000000000000" pitchFamily="50" charset="-128"/>
                          <a:ea typeface="HGPｺﾞｼｯｸM" panose="020B0600000000000000" pitchFamily="50" charset="-128"/>
                        </a:rPr>
                        <a:t>）、飛沫感染、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85953818"/>
                  </a:ext>
                </a:extLst>
              </a:tr>
              <a:tr h="691672">
                <a:tc>
                  <a:txBody>
                    <a:bodyPr/>
                    <a:lstStyle/>
                    <a:p>
                      <a:r>
                        <a:rPr kumimoji="1" lang="ja-JP" altLang="en-US" sz="3200" b="0" dirty="0">
                          <a:latin typeface="HGPｺﾞｼｯｸM" panose="020B0600000000000000" pitchFamily="50" charset="-128"/>
                          <a:ea typeface="HGPｺﾞｼｯｸM" panose="020B0600000000000000" pitchFamily="50" charset="-128"/>
                        </a:rPr>
                        <a:t>流行状況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kumimoji="1" lang="ja-JP" altLang="en-US" sz="2800" b="0" dirty="0">
                          <a:latin typeface="HGPｺﾞｼｯｸM" panose="020B0600000000000000" pitchFamily="50" charset="-128"/>
                          <a:ea typeface="HGPｺﾞｼｯｸM" panose="020B0600000000000000" pitchFamily="50" charset="-128"/>
                        </a:rPr>
                        <a:t>秋から冬にかけて流行の傾向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068732999"/>
                  </a:ext>
                </a:extLst>
              </a:tr>
              <a:tr h="663999">
                <a:tc>
                  <a:txBody>
                    <a:bodyPr/>
                    <a:lstStyle/>
                    <a:p>
                      <a:r>
                        <a:rPr kumimoji="1" lang="ja-JP" altLang="en-US" sz="3200" b="0" dirty="0">
                          <a:latin typeface="HGPｺﾞｼｯｸM" panose="020B0600000000000000" pitchFamily="50" charset="-128"/>
                          <a:ea typeface="HGPｺﾞｼｯｸM" panose="020B0600000000000000" pitchFamily="50" charset="-128"/>
                        </a:rPr>
                        <a:t>予防・治療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kumimoji="1" lang="ja-JP" altLang="en-US" sz="3200" b="0" dirty="0">
                          <a:solidFill>
                            <a:srgbClr val="FF0000"/>
                          </a:solidFill>
                          <a:latin typeface="HGPｺﾞｼｯｸM" panose="020B0600000000000000" pitchFamily="50" charset="-128"/>
                          <a:ea typeface="HGPｺﾞｼｯｸM" panose="020B0600000000000000" pitchFamily="50" charset="-128"/>
                        </a:rPr>
                        <a:t>手洗い励行　</a:t>
                      </a:r>
                      <a:r>
                        <a:rPr kumimoji="1" lang="en-US" altLang="ja-JP" sz="2800" b="0" dirty="0">
                          <a:latin typeface="HGPｺﾞｼｯｸM" panose="020B0600000000000000" pitchFamily="50" charset="-128"/>
                          <a:ea typeface="HGPｺﾞｼｯｸM" panose="020B0600000000000000" pitchFamily="50" charset="-128"/>
                        </a:rPr>
                        <a:t>※</a:t>
                      </a:r>
                      <a:r>
                        <a:rPr kumimoji="1" lang="ja-JP" altLang="en-US" sz="2800" b="0" dirty="0">
                          <a:latin typeface="HGPｺﾞｼｯｸM" panose="020B0600000000000000" pitchFamily="50" charset="-128"/>
                          <a:ea typeface="HGPｺﾞｼｯｸM" panose="020B0600000000000000" pitchFamily="50" charset="-128"/>
                        </a:rPr>
                        <a:t>石けんを用いて流水で丁寧に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649191897"/>
                  </a:ext>
                </a:extLst>
              </a:tr>
              <a:tr h="1095093">
                <a:tc>
                  <a:txBody>
                    <a:bodyPr/>
                    <a:lstStyle/>
                    <a:p>
                      <a:r>
                        <a:rPr kumimoji="1" lang="ja-JP" altLang="en-US" sz="3200" b="0" dirty="0">
                          <a:latin typeface="HGPｺﾞｼｯｸM" panose="020B0600000000000000" pitchFamily="50" charset="-128"/>
                          <a:ea typeface="HGPｺﾞｼｯｸM" panose="020B0600000000000000" pitchFamily="50" charset="-128"/>
                        </a:rPr>
                        <a:t>留意点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kumimoji="1" lang="ja-JP" altLang="en-US" sz="2800" b="0" dirty="0">
                          <a:solidFill>
                            <a:schemeClr val="tx1"/>
                          </a:solidFill>
                          <a:latin typeface="HGPｺﾞｼｯｸM" panose="020B0600000000000000" pitchFamily="50" charset="-128"/>
                          <a:ea typeface="HGPｺﾞｼｯｸM" panose="020B0600000000000000" pitchFamily="50" charset="-128"/>
                        </a:rPr>
                        <a:t>ウイルスが含まれた水や食物、手を介して感染</a:t>
                      </a:r>
                      <a:endParaRPr kumimoji="1" lang="en-US" altLang="ja-JP" sz="2800" b="0" dirty="0">
                        <a:solidFill>
                          <a:schemeClr val="tx1"/>
                        </a:solidFill>
                        <a:latin typeface="HGPｺﾞｼｯｸM" panose="020B0600000000000000" pitchFamily="50" charset="-128"/>
                        <a:ea typeface="HGPｺﾞｼｯｸM" panose="020B0600000000000000" pitchFamily="50" charset="-128"/>
                      </a:endParaRPr>
                    </a:p>
                    <a:p>
                      <a:r>
                        <a:rPr kumimoji="1" lang="ja-JP" altLang="en-US" sz="2800" b="0" dirty="0">
                          <a:solidFill>
                            <a:srgbClr val="FF0000"/>
                          </a:solidFill>
                          <a:latin typeface="HGPｺﾞｼｯｸM" panose="020B0600000000000000" pitchFamily="50" charset="-128"/>
                          <a:ea typeface="HGPｺﾞｼｯｸM" panose="020B0600000000000000" pitchFamily="50" charset="-128"/>
                        </a:rPr>
                        <a:t>プール水の衛生的な管理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15582601"/>
                  </a:ext>
                </a:extLst>
              </a:tr>
            </a:tbl>
          </a:graphicData>
        </a:graphic>
      </p:graphicFrame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B890CA7E-13B1-4DA6-93FE-FA3E2C31FFC5}"/>
              </a:ext>
            </a:extLst>
          </p:cNvPr>
          <p:cNvSpPr txBox="1"/>
          <p:nvPr/>
        </p:nvSpPr>
        <p:spPr>
          <a:xfrm>
            <a:off x="9919050" y="539388"/>
            <a:ext cx="22976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>
                <a:solidFill>
                  <a:schemeClr val="bg1"/>
                </a:solidFill>
              </a:rPr>
              <a:t>5</a:t>
            </a:r>
            <a:r>
              <a:rPr lang="ja-JP" altLang="en-US" dirty="0">
                <a:solidFill>
                  <a:schemeClr val="bg1"/>
                </a:solidFill>
              </a:rPr>
              <a:t>類感染症定点観測</a:t>
            </a:r>
            <a:endParaRPr kumimoji="1" lang="ja-JP" alt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288889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テキスト ボックス 16"/>
          <p:cNvSpPr txBox="1"/>
          <p:nvPr/>
        </p:nvSpPr>
        <p:spPr>
          <a:xfrm>
            <a:off x="0" y="-27384"/>
            <a:ext cx="12192000" cy="979069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txBody>
          <a:bodyPr wrap="square" tIns="180000" bIns="180000" rtlCol="0" anchor="ctr" anchorCtr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GPｺﾞｼｯｸM" panose="020B0600000000000000" pitchFamily="50" charset="-128"/>
                <a:ea typeface="HGPｺﾞｼｯｸM" panose="020B0600000000000000" pitchFamily="50" charset="-128"/>
                <a:cs typeface="+mn-cs"/>
              </a:rPr>
              <a:t>プールの衛生的な管理</a:t>
            </a:r>
          </a:p>
        </p:txBody>
      </p:sp>
      <p:sp>
        <p:nvSpPr>
          <p:cNvPr id="8" name="Rectangle 3">
            <a:extLst>
              <a:ext uri="{FF2B5EF4-FFF2-40B4-BE49-F238E27FC236}">
                <a16:creationId xmlns:a16="http://schemas.microsoft.com/office/drawing/2014/main" id="{2E51D80B-DFB5-4C8A-A767-3F05AA68C83E}"/>
              </a:ext>
            </a:extLst>
          </p:cNvPr>
          <p:cNvSpPr txBox="1">
            <a:spLocks noChangeArrowheads="1"/>
          </p:cNvSpPr>
          <p:nvPr/>
        </p:nvSpPr>
        <p:spPr>
          <a:xfrm>
            <a:off x="695400" y="1268760"/>
            <a:ext cx="10801200" cy="5184576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kumimoji="1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eaLnBrk="1" hangingPunct="1">
              <a:buFont typeface="Arial" charset="0"/>
              <a:buNone/>
              <a:defRPr/>
            </a:pPr>
            <a:r>
              <a:rPr lang="ja-JP" altLang="en-US" sz="2800" b="1" dirty="0">
                <a:solidFill>
                  <a:srgbClr val="FF0000"/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プール水の消毒</a:t>
            </a:r>
            <a:endParaRPr lang="en-US" altLang="ja-JP" sz="2800" b="1" dirty="0">
              <a:solidFill>
                <a:srgbClr val="FF0000"/>
              </a:solidFill>
              <a:latin typeface="HGPｺﾞｼｯｸM" panose="020B0600000000000000" pitchFamily="50" charset="-128"/>
              <a:ea typeface="HGPｺﾞｼｯｸM" panose="020B0600000000000000" pitchFamily="50" charset="-128"/>
            </a:endParaRPr>
          </a:p>
          <a:p>
            <a:pPr marL="0" indent="0" eaLnBrk="1" hangingPunct="1">
              <a:buFont typeface="Arial" charset="0"/>
              <a:buNone/>
              <a:defRPr/>
            </a:pPr>
            <a:r>
              <a:rPr lang="ja-JP" altLang="en-US" sz="2800" dirty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　遊離残留塩素濃度が </a:t>
            </a:r>
            <a:r>
              <a:rPr lang="en-US" altLang="ja-JP" sz="2800" dirty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0.4 ㎎/L</a:t>
            </a:r>
            <a:r>
              <a:rPr lang="ja-JP" altLang="en-US" sz="2800" dirty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～</a:t>
            </a:r>
            <a:r>
              <a:rPr lang="en-US" altLang="ja-JP" sz="2800" dirty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1.0 ㎎/L </a:t>
            </a:r>
            <a:r>
              <a:rPr lang="ja-JP" altLang="en-US" sz="2800" dirty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に保たれるよう水質検査</a:t>
            </a:r>
            <a:endParaRPr lang="en-US" altLang="ja-JP" sz="2800" dirty="0">
              <a:latin typeface="HGPｺﾞｼｯｸM" panose="020B0600000000000000" pitchFamily="50" charset="-128"/>
              <a:ea typeface="HGPｺﾞｼｯｸM" panose="020B0600000000000000" pitchFamily="50" charset="-128"/>
            </a:endParaRPr>
          </a:p>
          <a:p>
            <a:pPr marL="0" indent="0" eaLnBrk="1" hangingPunct="1">
              <a:buFont typeface="Arial" charset="0"/>
              <a:buNone/>
              <a:defRPr/>
            </a:pPr>
            <a:r>
              <a:rPr lang="ja-JP" altLang="en-US" sz="2800" dirty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　簡易ミニプール（ビニールプール等）についても塩素消毒が必要</a:t>
            </a:r>
            <a:endParaRPr lang="en-US" altLang="ja-JP" sz="2800" dirty="0">
              <a:latin typeface="HGPｺﾞｼｯｸM" panose="020B0600000000000000" pitchFamily="50" charset="-128"/>
              <a:ea typeface="HGPｺﾞｼｯｸM" panose="020B0600000000000000" pitchFamily="50" charset="-128"/>
            </a:endParaRPr>
          </a:p>
          <a:p>
            <a:pPr marL="0" indent="0" eaLnBrk="1" hangingPunct="1">
              <a:lnSpc>
                <a:spcPct val="150000"/>
              </a:lnSpc>
              <a:buFont typeface="Arial" charset="0"/>
              <a:buNone/>
              <a:defRPr/>
            </a:pPr>
            <a:r>
              <a:rPr lang="ja-JP" altLang="en-US" sz="2800" b="1" dirty="0">
                <a:solidFill>
                  <a:srgbClr val="FF0000"/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おむつの園児</a:t>
            </a:r>
          </a:p>
          <a:p>
            <a:pPr marL="0" indent="0" eaLnBrk="1" hangingPunct="1">
              <a:buFont typeface="Arial" charset="0"/>
              <a:buNone/>
              <a:defRPr/>
            </a:pPr>
            <a:r>
              <a:rPr lang="ja-JP" altLang="en-US" sz="2800" dirty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　排泄が自立していない幼児には個別のタライ等を用いて水遊び</a:t>
            </a:r>
            <a:endParaRPr lang="en-US" altLang="ja-JP" sz="2800" dirty="0">
              <a:latin typeface="HGPｺﾞｼｯｸM" panose="020B0600000000000000" pitchFamily="50" charset="-128"/>
              <a:ea typeface="HGPｺﾞｼｯｸM" panose="020B0600000000000000" pitchFamily="50" charset="-128"/>
            </a:endParaRPr>
          </a:p>
          <a:p>
            <a:pPr marL="0" indent="0" eaLnBrk="1" hangingPunct="1">
              <a:buFont typeface="Arial" charset="0"/>
              <a:buNone/>
              <a:defRPr/>
            </a:pPr>
            <a:r>
              <a:rPr lang="ja-JP" altLang="en-US" sz="2800" dirty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　</a:t>
            </a:r>
            <a:r>
              <a:rPr lang="en-US" altLang="ja-JP" sz="2800" dirty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※</a:t>
            </a:r>
            <a:r>
              <a:rPr lang="ja-JP" altLang="en-US" sz="2800" dirty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他者と水を共有しないよう配慮</a:t>
            </a:r>
          </a:p>
          <a:p>
            <a:pPr marL="0" indent="0" eaLnBrk="1" hangingPunct="1">
              <a:lnSpc>
                <a:spcPct val="150000"/>
              </a:lnSpc>
              <a:buFont typeface="Arial" charset="0"/>
              <a:buNone/>
              <a:defRPr/>
            </a:pPr>
            <a:r>
              <a:rPr lang="ja-JP" altLang="en-US" sz="2800" b="1" dirty="0">
                <a:solidFill>
                  <a:srgbClr val="FF0000"/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身体洗浄</a:t>
            </a:r>
            <a:endParaRPr lang="en-US" altLang="ja-JP" sz="2800" b="1" dirty="0">
              <a:solidFill>
                <a:srgbClr val="FF0000"/>
              </a:solidFill>
              <a:latin typeface="HGPｺﾞｼｯｸM" panose="020B0600000000000000" pitchFamily="50" charset="-128"/>
              <a:ea typeface="HGPｺﾞｼｯｸM" panose="020B0600000000000000" pitchFamily="50" charset="-128"/>
            </a:endParaRPr>
          </a:p>
          <a:p>
            <a:pPr marL="0" indent="0" eaLnBrk="1" hangingPunct="1">
              <a:buFont typeface="Arial" charset="0"/>
              <a:buNone/>
              <a:defRPr/>
            </a:pPr>
            <a:r>
              <a:rPr lang="ja-JP" altLang="en-US" sz="2800" dirty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　プール遊びの前後には、シャワーを用いて身体の汚れを落とす</a:t>
            </a:r>
            <a:endParaRPr lang="en-US" altLang="ja-JP" sz="2800" dirty="0">
              <a:latin typeface="HGPｺﾞｼｯｸM" panose="020B0600000000000000" pitchFamily="50" charset="-128"/>
              <a:ea typeface="HGPｺﾞｼｯｸM" panose="020B0600000000000000" pitchFamily="50" charset="-128"/>
            </a:endParaRPr>
          </a:p>
          <a:p>
            <a:pPr marL="0" indent="0" eaLnBrk="1" hangingPunct="1">
              <a:buFont typeface="Arial" charset="0"/>
              <a:buNone/>
              <a:defRPr/>
            </a:pPr>
            <a:r>
              <a:rPr lang="ja-JP" altLang="en-US" sz="2800" dirty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　</a:t>
            </a:r>
            <a:r>
              <a:rPr lang="en-US" altLang="ja-JP" sz="2800" dirty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※</a:t>
            </a:r>
            <a:r>
              <a:rPr lang="ja-JP" altLang="en-US" sz="2800" dirty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プール遊びの前に流水を用いたお尻洗い</a:t>
            </a:r>
            <a:endParaRPr lang="en-US" altLang="ja-JP" sz="2800" dirty="0">
              <a:latin typeface="HGPｺﾞｼｯｸM" panose="020B0600000000000000" pitchFamily="50" charset="-128"/>
              <a:ea typeface="HGPｺﾞｼｯｸM" panose="020B0600000000000000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593119947"/>
      </p:ext>
    </p:extLst>
  </p:cSld>
  <p:clrMapOvr>
    <a:masterClrMapping/>
  </p:clrMapOvr>
  <p:transition spd="slow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テキスト ボックス 16"/>
          <p:cNvSpPr txBox="1"/>
          <p:nvPr/>
        </p:nvSpPr>
        <p:spPr>
          <a:xfrm>
            <a:off x="0" y="-27384"/>
            <a:ext cx="12192000" cy="979069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txBody>
          <a:bodyPr wrap="square" tIns="180000" bIns="180000" rtlCol="0" anchor="ctr" anchorCtr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GPｺﾞｼｯｸM" panose="020B0600000000000000" pitchFamily="50" charset="-128"/>
                <a:ea typeface="HGPｺﾞｼｯｸM" panose="020B0600000000000000" pitchFamily="50" charset="-128"/>
                <a:cs typeface="+mn-cs"/>
              </a:rPr>
              <a:t>早期発見と迅速な対応、感染拡大の予防</a:t>
            </a:r>
          </a:p>
        </p:txBody>
      </p:sp>
      <p:sp>
        <p:nvSpPr>
          <p:cNvPr id="8" name="Rectangle 3">
            <a:extLst>
              <a:ext uri="{FF2B5EF4-FFF2-40B4-BE49-F238E27FC236}">
                <a16:creationId xmlns:a16="http://schemas.microsoft.com/office/drawing/2014/main" id="{2E51D80B-DFB5-4C8A-A767-3F05AA68C83E}"/>
              </a:ext>
            </a:extLst>
          </p:cNvPr>
          <p:cNvSpPr txBox="1">
            <a:spLocks noChangeArrowheads="1"/>
          </p:cNvSpPr>
          <p:nvPr/>
        </p:nvSpPr>
        <p:spPr>
          <a:xfrm>
            <a:off x="695400" y="1268760"/>
            <a:ext cx="10801200" cy="5184576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kumimoji="1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eaLnBrk="1" hangingPunct="1">
              <a:buFont typeface="Arial" charset="0"/>
              <a:buNone/>
              <a:defRPr/>
            </a:pPr>
            <a:r>
              <a:rPr lang="ja-JP" altLang="en-US" sz="2800" b="1" dirty="0">
                <a:solidFill>
                  <a:srgbClr val="FF0000"/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体調の把握</a:t>
            </a:r>
            <a:endParaRPr lang="en-US" altLang="ja-JP" sz="2800" b="1" dirty="0">
              <a:solidFill>
                <a:srgbClr val="FF0000"/>
              </a:solidFill>
              <a:latin typeface="HGPｺﾞｼｯｸM" panose="020B0600000000000000" pitchFamily="50" charset="-128"/>
              <a:ea typeface="HGPｺﾞｼｯｸM" panose="020B0600000000000000" pitchFamily="50" charset="-128"/>
            </a:endParaRPr>
          </a:p>
          <a:p>
            <a:pPr marL="0" indent="0" eaLnBrk="1" hangingPunct="1">
              <a:lnSpc>
                <a:spcPct val="150000"/>
              </a:lnSpc>
              <a:buFont typeface="Arial" charset="0"/>
              <a:buNone/>
              <a:defRPr/>
            </a:pPr>
            <a:r>
              <a:rPr lang="ja-JP" altLang="en-US" sz="2800" dirty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　子どもとの関わりや観察を通して体調を把握</a:t>
            </a:r>
            <a:endParaRPr lang="en-US" altLang="ja-JP" sz="2800" dirty="0">
              <a:latin typeface="HGPｺﾞｼｯｸM" panose="020B0600000000000000" pitchFamily="50" charset="-128"/>
              <a:ea typeface="HGPｺﾞｼｯｸM" panose="020B0600000000000000" pitchFamily="50" charset="-128"/>
            </a:endParaRPr>
          </a:p>
          <a:p>
            <a:pPr marL="0" indent="0" eaLnBrk="1" hangingPunct="1">
              <a:buFont typeface="Arial" charset="0"/>
              <a:buNone/>
              <a:defRPr/>
            </a:pPr>
            <a:r>
              <a:rPr lang="ja-JP" altLang="en-US" sz="2800" dirty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　いつもと違う症状等が見られる場合には、これらを的確に把握し、体調</a:t>
            </a:r>
            <a:endParaRPr lang="en-US" altLang="ja-JP" sz="2800" dirty="0">
              <a:latin typeface="HGPｺﾞｼｯｸM" panose="020B0600000000000000" pitchFamily="50" charset="-128"/>
              <a:ea typeface="HGPｺﾞｼｯｸM" panose="020B0600000000000000" pitchFamily="50" charset="-128"/>
            </a:endParaRPr>
          </a:p>
          <a:p>
            <a:pPr marL="0" indent="0" eaLnBrk="1" hangingPunct="1">
              <a:buFont typeface="Arial" charset="0"/>
              <a:buNone/>
              <a:defRPr/>
            </a:pPr>
            <a:r>
              <a:rPr lang="ja-JP" altLang="en-US" sz="2800" dirty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　の変化等について記録</a:t>
            </a:r>
          </a:p>
          <a:p>
            <a:pPr marL="0" indent="0" eaLnBrk="1" hangingPunct="1">
              <a:lnSpc>
                <a:spcPct val="200000"/>
              </a:lnSpc>
              <a:buFont typeface="Arial" charset="0"/>
              <a:buNone/>
              <a:defRPr/>
            </a:pPr>
            <a:r>
              <a:rPr lang="ja-JP" altLang="en-US" sz="2800" b="1" dirty="0">
                <a:solidFill>
                  <a:srgbClr val="FF0000"/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手洗いの励行、排泄物・嘔吐物の適切な処理</a:t>
            </a:r>
          </a:p>
          <a:p>
            <a:pPr marL="0" indent="0" eaLnBrk="1" hangingPunct="1">
              <a:lnSpc>
                <a:spcPct val="150000"/>
              </a:lnSpc>
              <a:buFont typeface="Arial" charset="0"/>
              <a:buNone/>
              <a:defRPr/>
            </a:pPr>
            <a:r>
              <a:rPr lang="ja-JP" altLang="en-US" sz="2800" dirty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　手洗いや排せつ物・おう吐物の適切な処理（消毒）を徹底、記録</a:t>
            </a:r>
            <a:endParaRPr lang="en-US" altLang="ja-JP" sz="2800" dirty="0">
              <a:latin typeface="HGPｺﾞｼｯｸM" panose="020B0600000000000000" pitchFamily="50" charset="-128"/>
              <a:ea typeface="HGPｺﾞｼｯｸM" panose="020B0600000000000000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778811399"/>
      </p:ext>
    </p:extLst>
  </p:cSld>
  <p:clrMapOvr>
    <a:masterClrMapping/>
  </p:clrMapOvr>
  <p:transition spd="slow"/>
</p:sld>
</file>

<file path=ppt/theme/theme1.xml><?xml version="1.0" encoding="utf-8"?>
<a:theme xmlns:a="http://schemas.openxmlformats.org/drawingml/2006/main" name="Office ​​テーマ">
  <a:themeElements>
    <a:clrScheme name="ユーザー定義 2">
      <a:dk1>
        <a:sysClr val="windowText" lastClr="000000"/>
      </a:dk1>
      <a:lt1>
        <a:sysClr val="window" lastClr="FFFFFF"/>
      </a:lt1>
      <a:dk2>
        <a:srgbClr val="242852"/>
      </a:dk2>
      <a:lt2>
        <a:srgbClr val="FBFBAB"/>
      </a:lt2>
      <a:accent1>
        <a:srgbClr val="25934F"/>
      </a:accent1>
      <a:accent2>
        <a:srgbClr val="2EB0B0"/>
      </a:accent2>
      <a:accent3>
        <a:srgbClr val="BD1D1D"/>
      </a:accent3>
      <a:accent4>
        <a:srgbClr val="32C46A"/>
      </a:accent4>
      <a:accent5>
        <a:srgbClr val="417B84"/>
      </a:accent5>
      <a:accent6>
        <a:srgbClr val="F14D51"/>
      </a:accent6>
      <a:hlink>
        <a:srgbClr val="77697A"/>
      </a:hlink>
      <a:folHlink>
        <a:srgbClr val="FFCA21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5">
            <a:lumMod val="75000"/>
          </a:schemeClr>
        </a:solidFill>
        <a:ln>
          <a:noFill/>
        </a:ln>
      </a:spPr>
      <a:bodyPr rtlCol="0" anchor="ctr"/>
      <a:lstStyle>
        <a:defPPr algn="ctr">
          <a:defRPr kumimoji="1"/>
        </a:defPPr>
      </a:lstStyle>
      <a:style>
        <a:lnRef idx="2">
          <a:schemeClr val="accent6"/>
        </a:lnRef>
        <a:fillRef idx="1">
          <a:schemeClr val="lt1"/>
        </a:fillRef>
        <a:effectRef idx="0">
          <a:schemeClr val="accent6"/>
        </a:effectRef>
        <a:fontRef idx="minor">
          <a:schemeClr val="dk1"/>
        </a:fontRef>
      </a:style>
    </a:spDef>
  </a:objectDefaults>
  <a:extraClrSchemeLst/>
</a:theme>
</file>

<file path=ppt/theme/theme2.xml><?xml version="1.0" encoding="utf-8"?>
<a:theme xmlns:a="http://schemas.openxmlformats.org/drawingml/2006/main" name="Office ​​テーマ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​​テーマ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977</Words>
  <Application>Microsoft Office PowerPoint</Application>
  <PresentationFormat>ワイド画面</PresentationFormat>
  <Paragraphs>143</Paragraphs>
  <Slides>13</Slides>
  <Notes>13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13</vt:i4>
      </vt:variant>
    </vt:vector>
  </HeadingPairs>
  <TitlesOfParts>
    <vt:vector size="19" baseType="lpstr">
      <vt:lpstr>BIZ UDPゴシック</vt:lpstr>
      <vt:lpstr>HGPｺﾞｼｯｸE</vt:lpstr>
      <vt:lpstr>HGPｺﾞｼｯｸM</vt:lpstr>
      <vt:lpstr>Arial</vt:lpstr>
      <vt:lpstr>Calibri</vt:lpstr>
      <vt:lpstr>Office ​​テーマ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2023-09-01T05:51:38Z</dcterms:created>
  <dcterms:modified xsi:type="dcterms:W3CDTF">2024-06-14T05:01:34Z</dcterms:modified>
</cp:coreProperties>
</file>