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Lst>
  <p:notesMasterIdLst>
    <p:notesMasterId r:id="rId30"/>
  </p:notesMasterIdLst>
  <p:handoutMasterIdLst>
    <p:handoutMasterId r:id="rId31"/>
  </p:handoutMasterIdLst>
  <p:sldIdLst>
    <p:sldId id="1226" r:id="rId2"/>
    <p:sldId id="1325" r:id="rId3"/>
    <p:sldId id="1308" r:id="rId4"/>
    <p:sldId id="1241" r:id="rId5"/>
    <p:sldId id="1245" r:id="rId6"/>
    <p:sldId id="1334" r:id="rId7"/>
    <p:sldId id="1328" r:id="rId8"/>
    <p:sldId id="1234" r:id="rId9"/>
    <p:sldId id="1309" r:id="rId10"/>
    <p:sldId id="1320" r:id="rId11"/>
    <p:sldId id="1321" r:id="rId12"/>
    <p:sldId id="1322" r:id="rId13"/>
    <p:sldId id="1307" r:id="rId14"/>
    <p:sldId id="1333" r:id="rId15"/>
    <p:sldId id="1257" r:id="rId16"/>
    <p:sldId id="1233" r:id="rId17"/>
    <p:sldId id="1323" r:id="rId18"/>
    <p:sldId id="1310" r:id="rId19"/>
    <p:sldId id="1318" r:id="rId20"/>
    <p:sldId id="1311" r:id="rId21"/>
    <p:sldId id="1312" r:id="rId22"/>
    <p:sldId id="1313" r:id="rId23"/>
    <p:sldId id="1315" r:id="rId24"/>
    <p:sldId id="1316" r:id="rId25"/>
    <p:sldId id="1317" r:id="rId26"/>
    <p:sldId id="1319" r:id="rId27"/>
    <p:sldId id="1235" r:id="rId28"/>
    <p:sldId id="1330" r:id="rId29"/>
  </p:sldIdLst>
  <p:sldSz cx="12192000" cy="6858000"/>
  <p:notesSz cx="6735763" cy="9866313"/>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BFB"/>
    <a:srgbClr val="FF9900"/>
    <a:srgbClr val="0535BB"/>
    <a:srgbClr val="038EED"/>
    <a:srgbClr val="315C63"/>
    <a:srgbClr val="815129"/>
    <a:srgbClr val="986030"/>
    <a:srgbClr val="FCDEB0"/>
    <a:srgbClr val="C8E6E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83962" autoAdjust="0"/>
  </p:normalViewPr>
  <p:slideViewPr>
    <p:cSldViewPr>
      <p:cViewPr varScale="1">
        <p:scale>
          <a:sx n="59" d="100"/>
          <a:sy n="59" d="100"/>
        </p:scale>
        <p:origin x="972"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8" d="100"/>
          <a:sy n="78" d="100"/>
        </p:scale>
        <p:origin x="313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発生件数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18-45B1-AB4A-5806DC081C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18-45B1-AB4A-5806DC081C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18-45B1-AB4A-5806DC081C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18-45B1-AB4A-5806DC081C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18-45B1-AB4A-5806DC081C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18-45B1-AB4A-5806DC081C5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D18-45B1-AB4A-5806DC081C5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D18-45B1-AB4A-5806DC081C5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D18-45B1-AB4A-5806DC081C5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アニサキス</c:v>
                </c:pt>
                <c:pt idx="1">
                  <c:v>カンピロバクター</c:v>
                </c:pt>
                <c:pt idx="2">
                  <c:v>ノロウイルス</c:v>
                </c:pt>
                <c:pt idx="3">
                  <c:v>ウェルシュ菌</c:v>
                </c:pt>
                <c:pt idx="4">
                  <c:v>サルモネラ属菌</c:v>
                </c:pt>
                <c:pt idx="5">
                  <c:v>黄色ブドウ球菌</c:v>
                </c:pt>
                <c:pt idx="6">
                  <c:v>その他の病原大腸菌</c:v>
                </c:pt>
                <c:pt idx="7">
                  <c:v>植物性自然毒</c:v>
                </c:pt>
                <c:pt idx="8">
                  <c:v>不明</c:v>
                </c:pt>
              </c:strCache>
            </c:strRef>
          </c:cat>
          <c:val>
            <c:numRef>
              <c:f>Sheet1!$B$2:$B$10</c:f>
              <c:numCache>
                <c:formatCode>General</c:formatCode>
                <c:ptCount val="9"/>
                <c:pt idx="0">
                  <c:v>16</c:v>
                </c:pt>
                <c:pt idx="1">
                  <c:v>11</c:v>
                </c:pt>
                <c:pt idx="2">
                  <c:v>5</c:v>
                </c:pt>
                <c:pt idx="3">
                  <c:v>4</c:v>
                </c:pt>
                <c:pt idx="4">
                  <c:v>1</c:v>
                </c:pt>
                <c:pt idx="5">
                  <c:v>1</c:v>
                </c:pt>
                <c:pt idx="6">
                  <c:v>1</c:v>
                </c:pt>
                <c:pt idx="7">
                  <c:v>1</c:v>
                </c:pt>
                <c:pt idx="8">
                  <c:v>1</c:v>
                </c:pt>
              </c:numCache>
            </c:numRef>
          </c:val>
          <c:extLst>
            <c:ext xmlns:c16="http://schemas.microsoft.com/office/drawing/2014/chart" uri="{C3380CC4-5D6E-409C-BE32-E72D297353CC}">
              <c16:uniqueId val="{00000000-DC94-4C8D-A385-5FC1E2D622E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116136732569814"/>
          <c:y val="4.1283798891373027E-2"/>
          <c:w val="0.387699466141189"/>
          <c:h val="0.9232525841268600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患者数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A2-4C9C-BFDA-A61EDC2FF4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A2-4C9C-BFDA-A61EDC2FF4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A2-4C9C-BFDA-A61EDC2FF4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A2-4C9C-BFDA-A61EDC2FF4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A2-4C9C-BFDA-A61EDC2FF4D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A2-4C9C-BFDA-A61EDC2FF4D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A2-4C9C-BFDA-A61EDC2FF4D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2A2-4C9C-BFDA-A61EDC2FF4D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2A2-4C9C-BFDA-A61EDC2FF4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アニサキス</c:v>
                </c:pt>
                <c:pt idx="1">
                  <c:v>カンピロバクター</c:v>
                </c:pt>
                <c:pt idx="2">
                  <c:v>ノロウイルス</c:v>
                </c:pt>
                <c:pt idx="3">
                  <c:v>ウェルシュ菌</c:v>
                </c:pt>
                <c:pt idx="4">
                  <c:v>サルモネラ属菌</c:v>
                </c:pt>
                <c:pt idx="5">
                  <c:v>黄色ブドウ球菌</c:v>
                </c:pt>
                <c:pt idx="6">
                  <c:v>その他の病原大腸菌</c:v>
                </c:pt>
                <c:pt idx="7">
                  <c:v>植物性自然毒</c:v>
                </c:pt>
                <c:pt idx="8">
                  <c:v>不明</c:v>
                </c:pt>
              </c:strCache>
            </c:strRef>
          </c:cat>
          <c:val>
            <c:numRef>
              <c:f>Sheet1!$B$2:$B$10</c:f>
              <c:numCache>
                <c:formatCode>General</c:formatCode>
                <c:ptCount val="9"/>
                <c:pt idx="0">
                  <c:v>17</c:v>
                </c:pt>
                <c:pt idx="1">
                  <c:v>33</c:v>
                </c:pt>
                <c:pt idx="2">
                  <c:v>79</c:v>
                </c:pt>
                <c:pt idx="3">
                  <c:v>362</c:v>
                </c:pt>
                <c:pt idx="4">
                  <c:v>3</c:v>
                </c:pt>
                <c:pt idx="5">
                  <c:v>3</c:v>
                </c:pt>
                <c:pt idx="6">
                  <c:v>6</c:v>
                </c:pt>
                <c:pt idx="7">
                  <c:v>2</c:v>
                </c:pt>
                <c:pt idx="8">
                  <c:v>9</c:v>
                </c:pt>
              </c:numCache>
            </c:numRef>
          </c:val>
          <c:extLst>
            <c:ext xmlns:c16="http://schemas.microsoft.com/office/drawing/2014/chart" uri="{C3380CC4-5D6E-409C-BE32-E72D297353CC}">
              <c16:uniqueId val="{00000000-F642-484F-B9F4-FE816E02E60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2920193"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5" name="Rectangle 3"/>
          <p:cNvSpPr>
            <a:spLocks noGrp="1" noChangeArrowheads="1"/>
          </p:cNvSpPr>
          <p:nvPr>
            <p:ph type="dt" sz="quarter" idx="1"/>
          </p:nvPr>
        </p:nvSpPr>
        <p:spPr bwMode="auto">
          <a:xfrm>
            <a:off x="3815573" y="1"/>
            <a:ext cx="2918622"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defTabSz="914362">
              <a:defRPr sz="1100">
                <a:latin typeface="Arial" pitchFamily="34" charset="0"/>
              </a:defRPr>
            </a:lvl1pPr>
          </a:lstStyle>
          <a:p>
            <a:pPr>
              <a:defRPr/>
            </a:pPr>
            <a:endParaRPr lang="en-US" altLang="ja-JP"/>
          </a:p>
        </p:txBody>
      </p:sp>
      <p:sp>
        <p:nvSpPr>
          <p:cNvPr id="38916" name="Rectangle 4"/>
          <p:cNvSpPr>
            <a:spLocks noGrp="1" noChangeArrowheads="1"/>
          </p:cNvSpPr>
          <p:nvPr>
            <p:ph type="ftr" sz="quarter" idx="2"/>
          </p:nvPr>
        </p:nvSpPr>
        <p:spPr bwMode="auto">
          <a:xfrm>
            <a:off x="2" y="9371502"/>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7" name="Rectangle 5"/>
          <p:cNvSpPr>
            <a:spLocks noGrp="1" noChangeArrowheads="1"/>
          </p:cNvSpPr>
          <p:nvPr>
            <p:ph type="sldNum" sz="quarter" idx="3"/>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defTabSz="914362">
              <a:defRPr sz="1100">
                <a:latin typeface="Arial" pitchFamily="34" charset="0"/>
              </a:defRPr>
            </a:lvl1pPr>
          </a:lstStyle>
          <a:p>
            <a:pPr>
              <a:defRPr/>
            </a:pPr>
            <a:fld id="{7E70AD0E-24C8-4E78-A54A-DEE3ABB3992B}" type="slidenum">
              <a:rPr lang="en-US" altLang="ja-JP"/>
              <a:pPr>
                <a:defRPr/>
              </a:pPr>
              <a:t>‹#›</a:t>
            </a:fld>
            <a:endParaRPr lang="en-US" altLang="ja-JP"/>
          </a:p>
        </p:txBody>
      </p:sp>
    </p:spTree>
    <p:extLst>
      <p:ext uri="{BB962C8B-B14F-4D97-AF65-F5344CB8AC3E}">
        <p14:creationId xmlns:p14="http://schemas.microsoft.com/office/powerpoint/2010/main" val="123427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1" name="Rectangle 3"/>
          <p:cNvSpPr>
            <a:spLocks noGrp="1" noChangeArrowheads="1"/>
          </p:cNvSpPr>
          <p:nvPr>
            <p:ph type="dt" idx="1"/>
          </p:nvPr>
        </p:nvSpPr>
        <p:spPr bwMode="auto">
          <a:xfrm>
            <a:off x="3815573"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r">
              <a:defRPr sz="1100">
                <a:latin typeface="Arial" pitchFamily="34" charset="0"/>
              </a:defRPr>
            </a:lvl1pPr>
          </a:lstStyle>
          <a:p>
            <a:pPr>
              <a:defRPr/>
            </a:pPr>
            <a:endParaRPr lang="en-US" altLang="ja-JP"/>
          </a:p>
        </p:txBody>
      </p:sp>
      <p:sp>
        <p:nvSpPr>
          <p:cNvPr id="90116" name="Rectangle 4"/>
          <p:cNvSpPr>
            <a:spLocks noGrp="1" noRot="1" noChangeAspect="1" noChangeArrowheads="1" noTextEdit="1"/>
          </p:cNvSpPr>
          <p:nvPr>
            <p:ph type="sldImg" idx="2"/>
          </p:nvPr>
        </p:nvSpPr>
        <p:spPr bwMode="auto">
          <a:xfrm>
            <a:off x="79375" y="741363"/>
            <a:ext cx="6577013"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891" y="4686540"/>
            <a:ext cx="5387982" cy="44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4934" name="Rectangle 6"/>
          <p:cNvSpPr>
            <a:spLocks noGrp="1" noChangeArrowheads="1"/>
          </p:cNvSpPr>
          <p:nvPr>
            <p:ph type="ftr" sz="quarter" idx="4"/>
          </p:nvPr>
        </p:nvSpPr>
        <p:spPr bwMode="auto">
          <a:xfrm>
            <a:off x="1"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5" name="Rectangle 7"/>
          <p:cNvSpPr>
            <a:spLocks noGrp="1" noChangeArrowheads="1"/>
          </p:cNvSpPr>
          <p:nvPr>
            <p:ph type="sldNum" sz="quarter" idx="5"/>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r">
              <a:defRPr sz="1100">
                <a:latin typeface="Arial" pitchFamily="34" charset="0"/>
              </a:defRPr>
            </a:lvl1pPr>
          </a:lstStyle>
          <a:p>
            <a:pPr>
              <a:defRPr/>
            </a:pPr>
            <a:fld id="{2856A2E7-0285-4748-BAA3-3EA1A583EA98}" type="slidenum">
              <a:rPr lang="en-US" altLang="ja-JP"/>
              <a:pPr>
                <a:defRPr/>
              </a:pPr>
              <a:t>‹#›</a:t>
            </a:fld>
            <a:endParaRPr lang="en-US" altLang="ja-JP"/>
          </a:p>
        </p:txBody>
      </p:sp>
    </p:spTree>
    <p:extLst>
      <p:ext uri="{BB962C8B-B14F-4D97-AF65-F5344CB8AC3E}">
        <p14:creationId xmlns:p14="http://schemas.microsoft.com/office/powerpoint/2010/main" val="239066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a:t>
            </a:fld>
            <a:endParaRPr lang="en-US" altLang="ja-JP">
              <a:solidFill>
                <a:srgbClr val="000000"/>
              </a:solidFill>
            </a:endParaRPr>
          </a:p>
        </p:txBody>
      </p:sp>
    </p:spTree>
    <p:extLst>
      <p:ext uri="{BB962C8B-B14F-4D97-AF65-F5344CB8AC3E}">
        <p14:creationId xmlns:p14="http://schemas.microsoft.com/office/powerpoint/2010/main" val="32681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ja-JP" altLang="en-US" dirty="0"/>
              <a:t>次亜塩素酸ナトリウム溶液を作る際の注意点です。</a:t>
            </a:r>
            <a:endParaRPr lang="en-US" altLang="ja-JP" dirty="0"/>
          </a:p>
          <a:p>
            <a:r>
              <a:rPr lang="ja-JP" altLang="en-US" dirty="0"/>
              <a:t>・殺菌前にしっかり洗浄する</a:t>
            </a:r>
            <a:endParaRPr lang="en-US" altLang="ja-JP" dirty="0"/>
          </a:p>
          <a:p>
            <a:r>
              <a:rPr lang="ja-JP" altLang="en-US" dirty="0"/>
              <a:t>・希釈液を作り置きしない</a:t>
            </a:r>
            <a:endParaRPr lang="en-US" altLang="ja-JP" dirty="0"/>
          </a:p>
          <a:p>
            <a:r>
              <a:rPr lang="ja-JP" altLang="en-US" dirty="0"/>
              <a:t>・まぜない</a:t>
            </a:r>
            <a:endParaRPr lang="en-US" altLang="ja-JP" dirty="0"/>
          </a:p>
          <a:p>
            <a:r>
              <a:rPr lang="ja-JP" altLang="en-US" dirty="0"/>
              <a:t>・直射日光をさけて温度の低い場所に保管する</a:t>
            </a:r>
          </a:p>
        </p:txBody>
      </p:sp>
    </p:spTree>
    <p:extLst>
      <p:ext uri="{BB962C8B-B14F-4D97-AF65-F5344CB8AC3E}">
        <p14:creationId xmlns:p14="http://schemas.microsoft.com/office/powerpoint/2010/main" val="262874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11</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ここで、感染症としても事例の多い、ノロウイルスの特徴を確認しましょう。</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ノロウイルスは、人の腸管内でのみ増殖し、便やおう吐物に多量に排出され、環境を汚染します。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少量のウイルスで感染するのが特徴です。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アルコールや熱に強いため、やっつけるには、先ほどご紹介しましたとおり、塩素剤での殺菌や</a:t>
            </a:r>
            <a:r>
              <a:rPr kumimoji="1" lang="en-US" altLang="ja-JP" sz="1200" dirty="0">
                <a:latin typeface="HGPｺﾞｼｯｸE" panose="020B0900000000000000" pitchFamily="50" charset="-128"/>
                <a:ea typeface="HGPｺﾞｼｯｸE" panose="020B0900000000000000" pitchFamily="50" charset="-128"/>
              </a:rPr>
              <a:t>85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90</a:t>
            </a:r>
            <a:r>
              <a:rPr kumimoji="1" lang="ja-JP" altLang="en-US" sz="1200" dirty="0">
                <a:latin typeface="HGPｺﾞｼｯｸE" panose="020B0900000000000000" pitchFamily="50" charset="-128"/>
                <a:ea typeface="HGPｺﾞｼｯｸE" panose="020B0900000000000000" pitchFamily="50" charset="-128"/>
              </a:rPr>
              <a:t>秒以上の加熱が必要です。</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5835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a:latin typeface="HGPｺﾞｼｯｸM" panose="020B0600000000000000" pitchFamily="50" charset="-128"/>
                <a:ea typeface="HGPｺﾞｼｯｸM" panose="020B0600000000000000" pitchFamily="50" charset="-128"/>
              </a:rPr>
              <a:t>このノロウイルスの感染経路として、食べ物を介した「食中毒」としての面もあれば、嘔吐物や糞便を介した「感染症」としての経路もあります。</a:t>
            </a:r>
            <a:endParaRPr kumimoji="1" lang="en-US" altLang="ja-JP" sz="1200" dirty="0">
              <a:latin typeface="HGPｺﾞｼｯｸM" panose="020B0600000000000000" pitchFamily="50" charset="-128"/>
              <a:ea typeface="HGPｺﾞｼｯｸM" panose="020B0600000000000000" pitchFamily="50" charset="-128"/>
            </a:endParaRPr>
          </a:p>
          <a:p>
            <a:pPr eaLnBrk="1" hangingPunct="1"/>
            <a:r>
              <a:rPr lang="ja-JP" altLang="en-US" sz="1200" dirty="0">
                <a:latin typeface="HGPｺﾞｼｯｸM" panose="020B0600000000000000" pitchFamily="50" charset="-128"/>
                <a:ea typeface="HGPｺﾞｼｯｸM" panose="020B0600000000000000" pitchFamily="50" charset="-128"/>
              </a:rPr>
              <a:t>このうち、左下２番の食品取扱者由来ルートの食中毒と、左上３番の感染症としての感染経路が多くなっています。</a:t>
            </a:r>
            <a:endParaRPr lang="en-US" altLang="ja-JP" sz="12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pPr>
                <a:defRPr/>
              </a:pPr>
              <a:t>12</a:t>
            </a:fld>
            <a:endParaRPr lang="en-US" altLang="ja-JP"/>
          </a:p>
        </p:txBody>
      </p:sp>
    </p:spTree>
    <p:extLst>
      <p:ext uri="{BB962C8B-B14F-4D97-AF65-F5344CB8AC3E}">
        <p14:creationId xmlns:p14="http://schemas.microsoft.com/office/powerpoint/2010/main" val="372585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bwMode="auto">
          <a:xfrm>
            <a:off x="34925" y="717550"/>
            <a:ext cx="6380163" cy="3589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r>
              <a:rPr lang="ja-JP" altLang="ja-JP" dirty="0">
                <a:latin typeface="HGPｺﾞｼｯｸE" panose="020B0900000000000000" pitchFamily="50" charset="-128"/>
                <a:ea typeface="HGPｺﾞｼｯｸE" panose="020B0900000000000000" pitchFamily="50" charset="-128"/>
              </a:rPr>
              <a:t>感染</a:t>
            </a:r>
            <a:r>
              <a:rPr lang="ja-JP" altLang="en-US" dirty="0">
                <a:latin typeface="HGPｺﾞｼｯｸE" panose="020B0900000000000000" pitchFamily="50" charset="-128"/>
                <a:ea typeface="HGPｺﾞｼｯｸE" panose="020B0900000000000000" pitchFamily="50" charset="-128"/>
              </a:rPr>
              <a:t>すると、</a:t>
            </a:r>
            <a:r>
              <a:rPr lang="en-US" altLang="ja-JP" dirty="0">
                <a:latin typeface="HGPｺﾞｼｯｸE" panose="020B0900000000000000" pitchFamily="50" charset="-128"/>
                <a:ea typeface="HGPｺﾞｼｯｸE" panose="020B0900000000000000" pitchFamily="50" charset="-128"/>
              </a:rPr>
              <a:t>24</a:t>
            </a:r>
            <a:r>
              <a:rPr lang="ja-JP" altLang="ja-JP" dirty="0">
                <a:latin typeface="HGPｺﾞｼｯｸE" panose="020B0900000000000000" pitchFamily="50" charset="-128"/>
                <a:ea typeface="HGPｺﾞｼｯｸE" panose="020B0900000000000000" pitchFamily="50" charset="-128"/>
              </a:rPr>
              <a:t>～</a:t>
            </a:r>
            <a:r>
              <a:rPr lang="en-US" altLang="ja-JP" dirty="0">
                <a:latin typeface="HGPｺﾞｼｯｸE" panose="020B0900000000000000" pitchFamily="50" charset="-128"/>
                <a:ea typeface="HGPｺﾞｼｯｸE" panose="020B0900000000000000" pitchFamily="50" charset="-128"/>
              </a:rPr>
              <a:t>48</a:t>
            </a:r>
            <a:r>
              <a:rPr lang="ja-JP" altLang="ja-JP" dirty="0">
                <a:latin typeface="HGPｺﾞｼｯｸE" panose="020B0900000000000000" pitchFamily="50" charset="-128"/>
                <a:ea typeface="HGPｺﾞｼｯｸE" panose="020B0900000000000000" pitchFamily="50" charset="-128"/>
              </a:rPr>
              <a:t>時間で、おう吐、下痢、発熱</a:t>
            </a:r>
            <a:r>
              <a:rPr lang="ja-JP" altLang="en-US" dirty="0">
                <a:latin typeface="HGPｺﾞｼｯｸE" panose="020B0900000000000000" pitchFamily="50" charset="-128"/>
                <a:ea typeface="HGPｺﾞｼｯｸE" panose="020B0900000000000000" pitchFamily="50" charset="-128"/>
              </a:rPr>
              <a:t>などの症状が出て、</a:t>
            </a:r>
            <a:r>
              <a:rPr lang="ja-JP" altLang="ja-JP" dirty="0">
                <a:latin typeface="HGPｺﾞｼｯｸE" panose="020B0900000000000000" pitchFamily="50" charset="-128"/>
                <a:ea typeface="HGPｺﾞｼｯｸE" panose="020B0900000000000000" pitchFamily="50" charset="-128"/>
              </a:rPr>
              <a:t>数日</a:t>
            </a:r>
            <a:r>
              <a:rPr lang="ja-JP" altLang="en-US" dirty="0">
                <a:latin typeface="HGPｺﾞｼｯｸE" panose="020B0900000000000000" pitchFamily="50" charset="-128"/>
                <a:ea typeface="HGPｺﾞｼｯｸE" panose="020B0900000000000000" pitchFamily="50" charset="-128"/>
              </a:rPr>
              <a:t>間</a:t>
            </a:r>
            <a:r>
              <a:rPr lang="ja-JP" altLang="ja-JP" dirty="0">
                <a:latin typeface="HGPｺﾞｼｯｸE" panose="020B0900000000000000" pitchFamily="50" charset="-128"/>
                <a:ea typeface="HGPｺﾞｼｯｸE" panose="020B0900000000000000" pitchFamily="50" charset="-128"/>
              </a:rPr>
              <a:t>続きます。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ウイルスは、便などを介して体外に排出されますが、</a:t>
            </a:r>
            <a:r>
              <a:rPr lang="ja-JP" altLang="ja-JP" dirty="0">
                <a:latin typeface="HGPｺﾞｼｯｸE" panose="020B0900000000000000" pitchFamily="50" charset="-128"/>
                <a:ea typeface="HGPｺﾞｼｯｸE" panose="020B0900000000000000" pitchFamily="50" charset="-128"/>
              </a:rPr>
              <a:t>排出期間は個人差があり、</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週間から長い場合は</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か月ほど排出があるとされています。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この不顕性感染の状態の方が調理作業などに従事されると、トイレ等を介して他の人へ感染させてしまう場合があります。</a:t>
            </a:r>
            <a:endParaRPr lang="ja-JP" altLang="ja-JP" dirty="0">
              <a:latin typeface="HGPｺﾞｼｯｸE" panose="020B0900000000000000" pitchFamily="50" charset="-128"/>
              <a:ea typeface="HGPｺﾞｼｯｸE" panose="020B0900000000000000" pitchFamily="50" charset="-128"/>
            </a:endParaRPr>
          </a:p>
        </p:txBody>
      </p:sp>
      <p:sp>
        <p:nvSpPr>
          <p:cNvPr id="98308"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r>
              <a:rPr lang="en-US" altLang="ja-JP" dirty="0">
                <a:solidFill>
                  <a:srgbClr val="000000"/>
                </a:solidFill>
                <a:latin typeface="Palatino Linotype" pitchFamily="18" charset="0"/>
              </a:rPr>
              <a:t>2015/3/13</a:t>
            </a:r>
            <a:endParaRPr lang="ja-JP" altLang="en-US" dirty="0">
              <a:solidFill>
                <a:srgbClr val="000000"/>
              </a:solidFill>
              <a:latin typeface="Palatino Linotype" pitchFamily="18" charset="0"/>
            </a:endParaRPr>
          </a:p>
        </p:txBody>
      </p:sp>
      <p:sp>
        <p:nvSpPr>
          <p:cNvPr id="98309"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fld id="{9A161EF7-ABB8-4A9F-82D1-6C180CD778E9}" type="slidenum">
              <a:rPr lang="ja-JP" altLang="en-US">
                <a:solidFill>
                  <a:srgbClr val="000000"/>
                </a:solidFill>
                <a:latin typeface="Palatino Linotype" pitchFamily="18" charset="0"/>
              </a:rPr>
              <a:pPr defTabSz="875904" eaLnBrk="1" hangingPunct="1">
                <a:spcBef>
                  <a:spcPct val="0"/>
                </a:spcBef>
                <a:defRPr/>
              </a:pPr>
              <a:t>13</a:t>
            </a:fld>
            <a:endParaRPr lang="ja-JP" altLang="en-US" dirty="0">
              <a:solidFill>
                <a:srgbClr val="000000"/>
              </a:solidFill>
              <a:latin typeface="Palatino Linotype" pitchFamily="18" charset="0"/>
            </a:endParaRPr>
          </a:p>
        </p:txBody>
      </p:sp>
    </p:spTree>
    <p:extLst>
      <p:ext uri="{BB962C8B-B14F-4D97-AF65-F5344CB8AC3E}">
        <p14:creationId xmlns:p14="http://schemas.microsoft.com/office/powerpoint/2010/main" val="236545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この不顕性感染の方を早期に発見するために、施設によって検便検査を実施されているかと思います。</a:t>
            </a:r>
            <a:endParaRPr kumimoji="1" lang="en-US" altLang="ja-JP" dirty="0"/>
          </a:p>
          <a:p>
            <a:r>
              <a:rPr kumimoji="1" lang="ja-JP" altLang="en-US" dirty="0"/>
              <a:t>万が一、検査結果が陽性になった場合は、すぐに管理者等に報告し、対応を仰いでください。</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14</a:t>
            </a:fld>
            <a:endParaRPr lang="en-US" altLang="ja-JP"/>
          </a:p>
        </p:txBody>
      </p:sp>
    </p:spTree>
    <p:extLst>
      <p:ext uri="{BB962C8B-B14F-4D97-AF65-F5344CB8AC3E}">
        <p14:creationId xmlns:p14="http://schemas.microsoft.com/office/powerpoint/2010/main" val="291448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HGPｺﾞｼｯｸE" panose="020B0900000000000000" pitchFamily="50" charset="-128"/>
                <a:ea typeface="HGPｺﾞｼｯｸE" panose="020B0900000000000000" pitchFamily="50" charset="-128"/>
              </a:rPr>
              <a:t>また、普段から、調理室へウイルスを持ち込まないために、次のことに注意してください。</a:t>
            </a:r>
            <a:endParaRPr lang="en-US" altLang="ja-JP" dirty="0">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①調理員は、他の職員との接触、施設の供用を極力避ける。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②給食は調理室の外で受け渡し、調理員は配膳を行わない。</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③配膳車は消毒してから調理室に返却する。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④嘔吐物等で汚染された食器は、消毒してから調理室に返却する。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⑤施設内で流行しているときは、非加熱のメニューや加熱調理後に手を加えるメニューを自粛する。</a:t>
            </a:r>
            <a:endParaRPr lang="en-US" altLang="ja-JP"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solidFill>
                  <a:srgbClr val="000000"/>
                </a:solidFill>
              </a:rPr>
              <a:pPr>
                <a:defRPr/>
              </a:pPr>
              <a:t>15</a:t>
            </a:fld>
            <a:endParaRPr lang="en-US" altLang="ja-JP">
              <a:solidFill>
                <a:srgbClr val="000000"/>
              </a:solidFill>
            </a:endParaRPr>
          </a:p>
        </p:txBody>
      </p:sp>
    </p:spTree>
    <p:extLst>
      <p:ext uri="{BB962C8B-B14F-4D97-AF65-F5344CB8AC3E}">
        <p14:creationId xmlns:p14="http://schemas.microsoft.com/office/powerpoint/2010/main" val="369993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xfrm>
            <a:off x="34925" y="717550"/>
            <a:ext cx="6380163" cy="3589338"/>
          </a:xfrm>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HGPｺﾞｼｯｸE" panose="020B0900000000000000" pitchFamily="50" charset="-128"/>
                <a:ea typeface="HGPｺﾞｼｯｸE" panose="020B0900000000000000" pitchFamily="50" charset="-128"/>
              </a:rPr>
              <a:t>職員</a:t>
            </a:r>
            <a:r>
              <a:rPr lang="ja-JP" altLang="en-US" dirty="0">
                <a:latin typeface="HGPｺﾞｼｯｸE" panose="020B0900000000000000" pitchFamily="50" charset="-128"/>
                <a:ea typeface="HGPｺﾞｼｯｸE" panose="020B0900000000000000" pitchFamily="50" charset="-128"/>
              </a:rPr>
              <a:t>が</a:t>
            </a:r>
            <a:r>
              <a:rPr lang="ja-JP" altLang="ja-JP" dirty="0">
                <a:latin typeface="HGPｺﾞｼｯｸE" panose="020B0900000000000000" pitchFamily="50" charset="-128"/>
                <a:ea typeface="HGPｺﾞｼｯｸE" panose="020B0900000000000000" pitchFamily="50" charset="-128"/>
              </a:rPr>
              <a:t>ノロウイルスに感染して、</a:t>
            </a:r>
            <a:r>
              <a:rPr lang="ja-JP" altLang="en-US" dirty="0">
                <a:latin typeface="HGPｺﾞｼｯｸE" panose="020B0900000000000000" pitchFamily="50" charset="-128"/>
                <a:ea typeface="HGPｺﾞｼｯｸE" panose="020B0900000000000000" pitchFamily="50" charset="-128"/>
              </a:rPr>
              <a:t>施設に持ち込まない</a:t>
            </a:r>
            <a:r>
              <a:rPr lang="ja-JP" altLang="ja-JP" dirty="0">
                <a:latin typeface="HGPｺﾞｼｯｸE" panose="020B0900000000000000" pitchFamily="50" charset="-128"/>
                <a:ea typeface="HGPｺﾞｼｯｸE" panose="020B0900000000000000" pitchFamily="50" charset="-128"/>
              </a:rPr>
              <a:t>ためには</a:t>
            </a:r>
            <a:r>
              <a:rPr lang="ja-JP" altLang="en-US" dirty="0">
                <a:latin typeface="HGPｺﾞｼｯｸE" panose="020B0900000000000000" pitchFamily="50" charset="-128"/>
                <a:ea typeface="HGPｺﾞｼｯｸE" panose="020B0900000000000000" pitchFamily="50" charset="-128"/>
              </a:rPr>
              <a:t>、</a:t>
            </a:r>
            <a:r>
              <a:rPr lang="ja-JP" altLang="ja-JP" dirty="0">
                <a:latin typeface="HGPｺﾞｼｯｸE" panose="020B0900000000000000" pitchFamily="50" charset="-128"/>
                <a:ea typeface="HGPｺﾞｼｯｸE" panose="020B0900000000000000" pitchFamily="50" charset="-128"/>
              </a:rPr>
              <a:t>日頃からの健康管理を行うこと、家族などに発症者</a:t>
            </a:r>
            <a:r>
              <a:rPr lang="ja-JP" altLang="en-US" dirty="0">
                <a:latin typeface="HGPｺﾞｼｯｸE" panose="020B0900000000000000" pitchFamily="50" charset="-128"/>
                <a:ea typeface="HGPｺﾞｼｯｸE" panose="020B0900000000000000" pitchFamily="50" charset="-128"/>
              </a:rPr>
              <a:t>が</a:t>
            </a:r>
            <a:r>
              <a:rPr lang="ja-JP" altLang="ja-JP" dirty="0">
                <a:latin typeface="HGPｺﾞｼｯｸE" panose="020B0900000000000000" pitchFamily="50" charset="-128"/>
                <a:ea typeface="HGPｺﾞｼｯｸE" panose="020B0900000000000000" pitchFamily="50" charset="-128"/>
              </a:rPr>
              <a:t>いた場合には自分も感染しているかもしれないことを認識することが重要です。</a:t>
            </a:r>
          </a:p>
          <a:p>
            <a:r>
              <a:rPr lang="ja-JP" altLang="ja-JP" dirty="0">
                <a:latin typeface="HGPｺﾞｼｯｸE" panose="020B0900000000000000" pitchFamily="50" charset="-128"/>
                <a:ea typeface="HGPｺﾞｼｯｸE" panose="020B0900000000000000" pitchFamily="50" charset="-128"/>
              </a:rPr>
              <a:t>なにか症状があった場合には、従事</a:t>
            </a:r>
            <a:r>
              <a:rPr lang="ja-JP" altLang="en-US" dirty="0">
                <a:latin typeface="HGPｺﾞｼｯｸE" panose="020B0900000000000000" pitchFamily="50" charset="-128"/>
                <a:ea typeface="HGPｺﾞｼｯｸE" panose="020B0900000000000000" pitchFamily="50" charset="-128"/>
              </a:rPr>
              <a:t>する業務を考える必要があります。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また、</a:t>
            </a:r>
            <a:r>
              <a:rPr lang="ja-JP" altLang="ja-JP" dirty="0">
                <a:latin typeface="HGPｺﾞｼｯｸE" panose="020B0900000000000000" pitchFamily="50" charset="-128"/>
                <a:ea typeface="HGPｺﾞｼｯｸE" panose="020B0900000000000000" pitchFamily="50" charset="-128"/>
              </a:rPr>
              <a:t>トイレは汚染リスクが非常に高い場所ですので、</a:t>
            </a:r>
            <a:r>
              <a:rPr lang="ja-JP" altLang="en-US" dirty="0">
                <a:latin typeface="HGPｺﾞｼｯｸE" panose="020B0900000000000000" pitchFamily="50" charset="-128"/>
                <a:ea typeface="HGPｺﾞｼｯｸE" panose="020B0900000000000000" pitchFamily="50" charset="-128"/>
              </a:rPr>
              <a:t>使用時には専用の履物に交換し、</a:t>
            </a:r>
            <a:r>
              <a:rPr lang="ja-JP" altLang="ja-JP" dirty="0">
                <a:latin typeface="HGPｺﾞｼｯｸE" panose="020B0900000000000000" pitchFamily="50" charset="-128"/>
                <a:ea typeface="HGPｺﾞｼｯｸE" panose="020B0900000000000000" pitchFamily="50" charset="-128"/>
              </a:rPr>
              <a:t>手洗いの徹底などを意識しておきましょう。</a:t>
            </a:r>
            <a:endParaRPr lang="ja-JP" altLang="en-US" dirty="0">
              <a:latin typeface="HGPｺﾞｼｯｸE" panose="020B0900000000000000" pitchFamily="50" charset="-128"/>
              <a:ea typeface="HGPｺﾞｼｯｸE" panose="020B0900000000000000" pitchFamily="50" charset="-128"/>
            </a:endParaRPr>
          </a:p>
          <a:p>
            <a:endParaRPr lang="ja-JP" altLang="ja-JP" dirty="0"/>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0598" indent="-273306" eaLnBrk="0" hangingPunct="0">
              <a:defRPr kumimoji="1">
                <a:solidFill>
                  <a:schemeClr val="tx1"/>
                </a:solidFill>
                <a:latin typeface="Arial" panose="020B0604020202020204" pitchFamily="34" charset="0"/>
                <a:ea typeface="ＭＳ Ｐゴシック" panose="020B0600070205080204" pitchFamily="50" charset="-128"/>
              </a:defRPr>
            </a:lvl2pPr>
            <a:lvl3pPr marL="1093229" indent="-218645" eaLnBrk="0" hangingPunct="0">
              <a:defRPr kumimoji="1">
                <a:solidFill>
                  <a:schemeClr val="tx1"/>
                </a:solidFill>
                <a:latin typeface="Arial" panose="020B0604020202020204" pitchFamily="34" charset="0"/>
                <a:ea typeface="ＭＳ Ｐゴシック" panose="020B0600070205080204" pitchFamily="50" charset="-128"/>
              </a:defRPr>
            </a:lvl3pPr>
            <a:lvl4pPr marL="1530521" indent="-218645" eaLnBrk="0" hangingPunct="0">
              <a:defRPr kumimoji="1">
                <a:solidFill>
                  <a:schemeClr val="tx1"/>
                </a:solidFill>
                <a:latin typeface="Arial" panose="020B0604020202020204" pitchFamily="34" charset="0"/>
                <a:ea typeface="ＭＳ Ｐゴシック" panose="020B0600070205080204" pitchFamily="50" charset="-128"/>
              </a:defRPr>
            </a:lvl4pPr>
            <a:lvl5pPr marL="1967813" indent="-218645" eaLnBrk="0" hangingPunct="0">
              <a:defRPr kumimoji="1">
                <a:solidFill>
                  <a:schemeClr val="tx1"/>
                </a:solidFill>
                <a:latin typeface="Arial" panose="020B0604020202020204" pitchFamily="34" charset="0"/>
                <a:ea typeface="ＭＳ Ｐゴシック" panose="020B0600070205080204" pitchFamily="50" charset="-128"/>
              </a:defRPr>
            </a:lvl5pPr>
            <a:lvl6pPr marL="2405104"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2396"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9688"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16980"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75904" eaLnBrk="1" hangingPunct="1">
              <a:defRPr/>
            </a:pPr>
            <a:fld id="{F365AA8B-F2E6-4452-895D-B44BA0012332}" type="slidenum">
              <a:rPr lang="en-US" altLang="ja-JP">
                <a:solidFill>
                  <a:srgbClr val="000000"/>
                </a:solidFill>
              </a:rPr>
              <a:pPr defTabSz="875904" eaLnBrk="1" hangingPunct="1">
                <a:defRPr/>
              </a:pPr>
              <a:t>16</a:t>
            </a:fld>
            <a:endParaRPr lang="en-US" altLang="ja-JP">
              <a:solidFill>
                <a:srgbClr val="000000"/>
              </a:solidFill>
            </a:endParaRPr>
          </a:p>
        </p:txBody>
      </p:sp>
    </p:spTree>
    <p:extLst>
      <p:ext uri="{BB962C8B-B14F-4D97-AF65-F5344CB8AC3E}">
        <p14:creationId xmlns:p14="http://schemas.microsoft.com/office/powerpoint/2010/main" val="419657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HGPｺﾞｼｯｸE" panose="020B0900000000000000" pitchFamily="50" charset="-128"/>
                <a:ea typeface="HGPｺﾞｼｯｸE" panose="020B0900000000000000" pitchFamily="50" charset="-128"/>
              </a:rPr>
              <a:t>吐物処理の流れについては、保土ケ谷区の福祉保健センターが作成した解説動画がありますので、お時間のある時にぜひご覧になってください。</a:t>
            </a: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pPr>
                <a:defRPr/>
              </a:pPr>
              <a:t>17</a:t>
            </a:fld>
            <a:endParaRPr lang="en-US" altLang="ja-JP"/>
          </a:p>
        </p:txBody>
      </p:sp>
    </p:spTree>
    <p:extLst>
      <p:ext uri="{BB962C8B-B14F-4D97-AF65-F5344CB8AC3E}">
        <p14:creationId xmlns:p14="http://schemas.microsoft.com/office/powerpoint/2010/main" val="326668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3988" y="506413"/>
            <a:ext cx="4484687" cy="2522537"/>
          </a:xfrm>
        </p:spPr>
      </p:sp>
      <p:sp>
        <p:nvSpPr>
          <p:cNvPr id="3" name="ノート プレースホルダー 2"/>
          <p:cNvSpPr>
            <a:spLocks noGrp="1"/>
          </p:cNvSpPr>
          <p:nvPr>
            <p:ph type="body" idx="1"/>
          </p:nvPr>
        </p:nvSpPr>
        <p:spPr/>
        <p:txBody>
          <a:bodyPr/>
          <a:lstStyle/>
          <a:p>
            <a:r>
              <a:rPr kumimoji="1" lang="ja-JP" altLang="en-US" dirty="0"/>
              <a:t>吐しゃ物はかなり広範囲にとびちります。消毒範囲は十分な広さを消毒しましょう。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pPr>
                <a:defRPr/>
              </a:pPr>
              <a:t>18</a:t>
            </a:fld>
            <a:endParaRPr lang="en-US" altLang="ja-JP"/>
          </a:p>
        </p:txBody>
      </p:sp>
    </p:spTree>
    <p:extLst>
      <p:ext uri="{BB962C8B-B14F-4D97-AF65-F5344CB8AC3E}">
        <p14:creationId xmlns:p14="http://schemas.microsoft.com/office/powerpoint/2010/main" val="351431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ja-JP" altLang="en-US" dirty="0"/>
              <a:t>窓をあけ、換気をしましょう。</a:t>
            </a:r>
          </a:p>
        </p:txBody>
      </p:sp>
    </p:spTree>
    <p:extLst>
      <p:ext uri="{BB962C8B-B14F-4D97-AF65-F5344CB8AC3E}">
        <p14:creationId xmlns:p14="http://schemas.microsoft.com/office/powerpoint/2010/main" val="66750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2</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令和５年の横浜市内で発生した食中毒の状況をまとめました。</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・アニサキスが件数としては多いが、カンピロ、ノロ依然と件数多い</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・ウエルシュ菌も発生、患者数が多くなる傾向（後で少し解説あり）</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・給食提供施設での食中毒も発生している</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94151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ja-JP" altLang="en-US" dirty="0"/>
              <a:t>嘔吐物の上から消毒液をひたした新聞紙などをしずかにかぶせて消毒しつつ、嘔吐物を回収します。</a:t>
            </a:r>
          </a:p>
        </p:txBody>
      </p:sp>
    </p:spTree>
    <p:extLst>
      <p:ext uri="{BB962C8B-B14F-4D97-AF65-F5344CB8AC3E}">
        <p14:creationId xmlns:p14="http://schemas.microsoft.com/office/powerpoint/2010/main" val="1313261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ja-JP" altLang="en-US" dirty="0"/>
              <a:t>周囲にとびちっている嘔吐物も消毒しながらふき取ります。</a:t>
            </a:r>
          </a:p>
        </p:txBody>
      </p:sp>
    </p:spTree>
    <p:extLst>
      <p:ext uri="{BB962C8B-B14F-4D97-AF65-F5344CB8AC3E}">
        <p14:creationId xmlns:p14="http://schemas.microsoft.com/office/powerpoint/2010/main" val="180473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ja-JP" altLang="en-US" dirty="0"/>
              <a:t>吐物が飛び散った範囲に紙をひろげて、１０分間消毒します。</a:t>
            </a:r>
          </a:p>
        </p:txBody>
      </p:sp>
    </p:spTree>
    <p:extLst>
      <p:ext uri="{BB962C8B-B14F-4D97-AF65-F5344CB8AC3E}">
        <p14:creationId xmlns:p14="http://schemas.microsoft.com/office/powerpoint/2010/main" val="53676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ja-JP" altLang="en-US" dirty="0"/>
              <a:t>吐物処理後、エプロン、手袋、マスクを捨てます。</a:t>
            </a:r>
            <a:endParaRPr lang="en-US" altLang="ja-JP" dirty="0"/>
          </a:p>
          <a:p>
            <a:r>
              <a:rPr lang="ja-JP" altLang="en-US" dirty="0"/>
              <a:t>捨てる順番に注意しましょう。</a:t>
            </a:r>
          </a:p>
        </p:txBody>
      </p:sp>
    </p:spTree>
    <p:extLst>
      <p:ext uri="{BB962C8B-B14F-4D97-AF65-F5344CB8AC3E}">
        <p14:creationId xmlns:p14="http://schemas.microsoft.com/office/powerpoint/2010/main" val="328508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ja-JP" altLang="en-US" dirty="0"/>
              <a:t>手袋を捨てる際は、汚染されていますので、汚染部分にふれないように注意しながら捨てましょう。</a:t>
            </a:r>
          </a:p>
        </p:txBody>
      </p:sp>
    </p:spTree>
    <p:extLst>
      <p:ext uri="{BB962C8B-B14F-4D97-AF65-F5344CB8AC3E}">
        <p14:creationId xmlns:p14="http://schemas.microsoft.com/office/powerpoint/2010/main" val="88082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ja-JP" altLang="en-US" dirty="0"/>
              <a:t>最後によくせっけんで手洗いをしましょう。</a:t>
            </a:r>
          </a:p>
        </p:txBody>
      </p:sp>
    </p:spTree>
    <p:extLst>
      <p:ext uri="{BB962C8B-B14F-4D97-AF65-F5344CB8AC3E}">
        <p14:creationId xmlns:p14="http://schemas.microsoft.com/office/powerpoint/2010/main" val="263051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E3856C0-DFEB-4837-82EC-C87CB9B30F71}" type="slidenum">
              <a:rPr lang="en-US" altLang="ja-JP"/>
              <a:pPr eaLnBrk="1" hangingPunct="1"/>
              <a:t>26</a:t>
            </a:fld>
            <a:endParaRPr lang="en-US" altLang="ja-JP"/>
          </a:p>
        </p:txBody>
      </p:sp>
      <p:sp>
        <p:nvSpPr>
          <p:cNvPr id="126979" name="Rectangle 7"/>
          <p:cNvSpPr txBox="1">
            <a:spLocks noGrp="1" noChangeArrowheads="1"/>
          </p:cNvSpPr>
          <p:nvPr/>
        </p:nvSpPr>
        <p:spPr bwMode="auto">
          <a:xfrm>
            <a:off x="4022726" y="9718723"/>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42FE0C-7EE8-4F09-B8C3-8BD497C4855A}" type="slidenum">
              <a:rPr lang="en-US" altLang="ja-JP" sz="1200">
                <a:latin typeface="Times New Roman" panose="02020603050405020304" pitchFamily="18" charset="0"/>
                <a:ea typeface="HG丸ｺﾞｼｯｸM-PRO" panose="020F0600000000000000" pitchFamily="50" charset="-128"/>
              </a:rPr>
              <a:pPr algn="r" eaLnBrk="1" hangingPunct="1"/>
              <a:t>26</a:t>
            </a:fld>
            <a:endParaRPr lang="en-US" altLang="ja-JP" sz="1200">
              <a:latin typeface="Times New Roman" panose="02020603050405020304" pitchFamily="18" charset="0"/>
              <a:ea typeface="HG丸ｺﾞｼｯｸM-PRO" panose="020F0600000000000000" pitchFamily="50" charset="-128"/>
            </a:endParaRPr>
          </a:p>
        </p:txBody>
      </p:sp>
      <p:sp>
        <p:nvSpPr>
          <p:cNvPr id="126980" name="Rectangle 7"/>
          <p:cNvSpPr txBox="1">
            <a:spLocks noGrp="1" noChangeArrowheads="1"/>
          </p:cNvSpPr>
          <p:nvPr/>
        </p:nvSpPr>
        <p:spPr bwMode="auto">
          <a:xfrm>
            <a:off x="4021139" y="9717136"/>
            <a:ext cx="3076575" cy="51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9" tIns="47705" rIns="95409" bIns="47705" anchor="b"/>
          <a:lstStyle>
            <a:lvl1pPr defTabSz="906463"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06463"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06463"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40B9B98-C220-41E8-B21B-E0F9D3FF7DF5}" type="slidenum">
              <a:rPr lang="en-US" altLang="ja-JP" sz="1200"/>
              <a:pPr algn="r" eaLnBrk="1" hangingPunct="1"/>
              <a:t>26</a:t>
            </a:fld>
            <a:endParaRPr lang="en-US" altLang="ja-JP" sz="1200"/>
          </a:p>
        </p:txBody>
      </p:sp>
      <p:sp>
        <p:nvSpPr>
          <p:cNvPr id="126981" name="Rectangle 2"/>
          <p:cNvSpPr>
            <a:spLocks noGrp="1" noRot="1" noChangeAspect="1" noChangeArrowheads="1" noTextEdit="1"/>
          </p:cNvSpPr>
          <p:nvPr>
            <p:ph type="sldImg"/>
          </p:nvPr>
        </p:nvSpPr>
        <p:spPr>
          <a:xfrm>
            <a:off x="139700" y="766763"/>
            <a:ext cx="6819900" cy="3836987"/>
          </a:xfrm>
          <a:ln/>
        </p:spPr>
      </p:sp>
      <p:sp>
        <p:nvSpPr>
          <p:cNvPr id="71684" name="Rectangle 3"/>
          <p:cNvSpPr>
            <a:spLocks noGrp="1" noChangeArrowheads="1"/>
          </p:cNvSpPr>
          <p:nvPr>
            <p:ph type="body" idx="1"/>
          </p:nvPr>
        </p:nvSpPr>
        <p:spPr>
          <a:xfrm>
            <a:off x="709614" y="4857775"/>
            <a:ext cx="5680075" cy="4607029"/>
          </a:xfrm>
          <a:solidFill>
            <a:srgbClr val="FFFFFF"/>
          </a:solidFill>
          <a:ln>
            <a:solidFill>
              <a:srgbClr val="000000"/>
            </a:solidFill>
            <a:miter lim="800000"/>
            <a:headEnd/>
            <a:tailEnd/>
          </a:ln>
        </p:spPr>
        <p:txBody>
          <a:bodyPr lIns="95409" tIns="47705" rIns="95409" bIns="47705"/>
          <a:lstStyle/>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食事中に嘔吐があった場合は、通常の処理に加えて、ウイルスを調理室に持ち込まないことが重要です。</a:t>
            </a:r>
            <a:endParaRPr lang="en-US" altLang="ja-JP" sz="1200" dirty="0">
              <a:solidFill>
                <a:schemeClr val="bg1"/>
              </a:solidFill>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厨房にもすぐに連絡をし、</a:t>
            </a:r>
            <a:r>
              <a:rPr lang="ja-JP" altLang="en-US" sz="1200" dirty="0">
                <a:latin typeface="HGPｺﾞｼｯｸM" panose="020B0600000000000000" pitchFamily="50" charset="-128"/>
                <a:ea typeface="HGPｺﾞｼｯｸM" panose="020B0600000000000000" pitchFamily="50" charset="-128"/>
              </a:rPr>
              <a:t>汚染を受けたと思われる食器や配膳車は、必ず消毒してから調理室に戻すようにしてください。</a:t>
            </a:r>
            <a:endParaRPr lang="en-US" altLang="ja-JP" sz="1200" dirty="0">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latin typeface="HGPｺﾞｼｯｸM" panose="020B0600000000000000" pitchFamily="50" charset="-128"/>
                <a:ea typeface="HGPｺﾞｼｯｸM" panose="020B0600000000000000" pitchFamily="50" charset="-128"/>
              </a:rPr>
              <a:t>保育室と厨房と連携して対応しましょう。</a:t>
            </a:r>
          </a:p>
        </p:txBody>
      </p:sp>
      <p:sp>
        <p:nvSpPr>
          <p:cNvPr id="126983" name="日付プレースホルダー 1"/>
          <p:cNvSpPr txBox="1">
            <a:spLocks noGrp="1"/>
          </p:cNvSpPr>
          <p:nvPr/>
        </p:nvSpPr>
        <p:spPr bwMode="auto">
          <a:xfrm>
            <a:off x="4022726" y="1"/>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1200">
                <a:latin typeface="Times New Roman" panose="02020603050405020304" pitchFamily="18" charset="0"/>
                <a:ea typeface="HG丸ｺﾞｼｯｸM-PRO" panose="020F0600000000000000" pitchFamily="50" charset="-128"/>
              </a:rPr>
              <a:t>平成</a:t>
            </a:r>
            <a:r>
              <a:rPr lang="en-US" altLang="ja-JP" sz="1200">
                <a:latin typeface="Times New Roman" panose="02020603050405020304" pitchFamily="18" charset="0"/>
                <a:ea typeface="HG丸ｺﾞｼｯｸM-PRO" panose="020F0600000000000000" pitchFamily="50" charset="-128"/>
              </a:rPr>
              <a:t>24</a:t>
            </a:r>
            <a:r>
              <a:rPr lang="ja-JP" altLang="en-US" sz="1200">
                <a:latin typeface="Times New Roman" panose="02020603050405020304" pitchFamily="18" charset="0"/>
                <a:ea typeface="HG丸ｺﾞｼｯｸM-PRO" panose="020F0600000000000000" pitchFamily="50" charset="-128"/>
              </a:rPr>
              <a:t>年</a:t>
            </a:r>
            <a:r>
              <a:rPr lang="en-US" altLang="ja-JP" sz="1200">
                <a:latin typeface="Times New Roman" panose="02020603050405020304" pitchFamily="18" charset="0"/>
                <a:ea typeface="HG丸ｺﾞｼｯｸM-PRO" panose="020F0600000000000000" pitchFamily="50" charset="-128"/>
              </a:rPr>
              <a:t>5</a:t>
            </a:r>
            <a:r>
              <a:rPr lang="ja-JP" altLang="en-US" sz="1200">
                <a:latin typeface="Times New Roman" panose="02020603050405020304" pitchFamily="18" charset="0"/>
                <a:ea typeface="HG丸ｺﾞｼｯｸM-PRO" panose="020F0600000000000000" pitchFamily="50" charset="-128"/>
              </a:rPr>
              <a:t>月</a:t>
            </a:r>
          </a:p>
        </p:txBody>
      </p:sp>
    </p:spTree>
    <p:extLst>
      <p:ext uri="{BB962C8B-B14F-4D97-AF65-F5344CB8AC3E}">
        <p14:creationId xmlns:p14="http://schemas.microsoft.com/office/powerpoint/2010/main" val="3974587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ノロウイルスは手指がふれるところであれば付着している可能性があります。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施設内で嘔吐があった際や感染が広がっている場合は、汚染が起こりやすいドアノブや水道の蛇口などを消毒するとよりよいです。</a:t>
            </a: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27</a:t>
            </a:fld>
            <a:endParaRPr lang="ja-JP" altLang="en-US">
              <a:solidFill>
                <a:srgbClr val="000000"/>
              </a:solidFill>
            </a:endParaRPr>
          </a:p>
        </p:txBody>
      </p:sp>
    </p:spTree>
    <p:extLst>
      <p:ext uri="{BB962C8B-B14F-4D97-AF65-F5344CB8AC3E}">
        <p14:creationId xmlns:p14="http://schemas.microsoft.com/office/powerpoint/2010/main" val="62530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28</a:t>
            </a:fld>
            <a:endParaRPr lang="en-US" altLang="ja-JP">
              <a:solidFill>
                <a:srgbClr val="000000"/>
              </a:solidFill>
            </a:endParaRPr>
          </a:p>
        </p:txBody>
      </p:sp>
    </p:spTree>
    <p:extLst>
      <p:ext uri="{BB962C8B-B14F-4D97-AF65-F5344CB8AC3E}">
        <p14:creationId xmlns:p14="http://schemas.microsoft.com/office/powerpoint/2010/main" val="99254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・食中毒を予防する３原則を（ご存じだと思いますが）再度見直しましょう。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t>・ノロウイルスの場合は</a:t>
            </a:r>
            <a:r>
              <a:rPr lang="en-US" altLang="ja-JP" dirty="0"/>
              <a:t>4</a:t>
            </a:r>
            <a:r>
              <a:rPr lang="ja-JP" altLang="en-US" dirty="0"/>
              <a:t>原則となります。つけない、やっつける　は同じですが、ウイルスは食品の中で増えないので、</a:t>
            </a:r>
            <a:endParaRPr lang="en-US" altLang="ja-JP" dirty="0"/>
          </a:p>
          <a:p>
            <a:r>
              <a:rPr lang="ja-JP" altLang="en-US" dirty="0"/>
              <a:t>「ふやさない」が持ち込まない、広げない　になっています。</a:t>
            </a: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3</a:t>
            </a:fld>
            <a:endParaRPr lang="en-US" altLang="ja-JP">
              <a:solidFill>
                <a:srgbClr val="000000"/>
              </a:solidFill>
            </a:endParaRPr>
          </a:p>
        </p:txBody>
      </p:sp>
    </p:spTree>
    <p:extLst>
      <p:ext uri="{BB962C8B-B14F-4D97-AF65-F5344CB8AC3E}">
        <p14:creationId xmlns:p14="http://schemas.microsoft.com/office/powerpoint/2010/main" val="113159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食中毒予防のポイント１番目は「つけない」です。つけない方法のいちばんとして、手洗いがあります。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食中毒予防だけでなく、感染症対策としても、ただしい手洗いが非常に</a:t>
            </a:r>
            <a:r>
              <a:rPr lang="ja-JP" altLang="ja-JP" dirty="0">
                <a:latin typeface="HGPｺﾞｼｯｸE" panose="020B0900000000000000" pitchFamily="50" charset="-128"/>
                <a:ea typeface="HGPｺﾞｼｯｸE" panose="020B0900000000000000" pitchFamily="50" charset="-128"/>
              </a:rPr>
              <a:t>重要です。</a:t>
            </a:r>
          </a:p>
          <a:p>
            <a:r>
              <a:rPr lang="ja-JP" altLang="ja-JP" dirty="0">
                <a:latin typeface="HGPｺﾞｼｯｸE" panose="020B0900000000000000" pitchFamily="50" charset="-128"/>
                <a:ea typeface="HGPｺﾞｼｯｸE" panose="020B0900000000000000" pitchFamily="50" charset="-128"/>
              </a:rPr>
              <a:t>日常生活においては、吐物や下痢便の処理時など、特に赤字で示しているタイミングの後には、感染を広げないため入念な手洗いや手指消毒を行う事が大切です。</a:t>
            </a:r>
          </a:p>
          <a:p>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4</a:t>
            </a:fld>
            <a:endParaRPr lang="en-US" altLang="ja-JP">
              <a:solidFill>
                <a:srgbClr val="000000"/>
              </a:solidFill>
            </a:endParaRPr>
          </a:p>
        </p:txBody>
      </p:sp>
    </p:spTree>
    <p:extLst>
      <p:ext uri="{BB962C8B-B14F-4D97-AF65-F5344CB8AC3E}">
        <p14:creationId xmlns:p14="http://schemas.microsoft.com/office/powerpoint/2010/main" val="275544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HGPｺﾞｼｯｸE" panose="020B0900000000000000" pitchFamily="50" charset="-128"/>
                <a:ea typeface="HGPｺﾞｼｯｸE" panose="020B0900000000000000" pitchFamily="50" charset="-128"/>
              </a:rPr>
              <a:t>手洗いが重要と申しましたが、正しい方法で手を洗わないと、手洗いの効果を発揮することができません。</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（手洗い順番説明）</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石けんにはノロウイルスに対する殺菌効果はありませんが、手に付着したウイルスを汚れごと取る効果が期待できるので、必ず石けんを使いしっかり泡立てて手を洗いましょう。</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また、手を拭くタオルは共用しないようにしましょう。</a:t>
            </a:r>
            <a:endParaRPr lang="en-US" altLang="ja-JP" sz="1200"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5</a:t>
            </a:fld>
            <a:endParaRPr lang="ja-JP" altLang="en-US">
              <a:solidFill>
                <a:srgbClr val="000000"/>
              </a:solidFill>
            </a:endParaRPr>
          </a:p>
        </p:txBody>
      </p:sp>
    </p:spTree>
    <p:extLst>
      <p:ext uri="{BB962C8B-B14F-4D97-AF65-F5344CB8AC3E}">
        <p14:creationId xmlns:p14="http://schemas.microsoft.com/office/powerpoint/2010/main" val="129243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食中毒予防ポイントの</a:t>
            </a:r>
            <a:r>
              <a:rPr kumimoji="1" lang="en-US" altLang="ja-JP" dirty="0"/>
              <a:t>2</a:t>
            </a:r>
            <a:r>
              <a:rPr kumimoji="1" lang="ja-JP" altLang="en-US" dirty="0"/>
              <a:t>番目は「ふやさない」です。</a:t>
            </a:r>
            <a:endParaRPr kumimoji="1" lang="en-US" altLang="ja-JP" dirty="0"/>
          </a:p>
          <a:p>
            <a:r>
              <a:rPr kumimoji="1" lang="ja-JP" altLang="en-US" dirty="0"/>
              <a:t>食材はすぐに冷蔵・冷凍庫へしまいましょう。</a:t>
            </a:r>
            <a:endParaRPr kumimoji="1" lang="en-US" altLang="ja-JP" dirty="0"/>
          </a:p>
          <a:p>
            <a:r>
              <a:rPr kumimoji="1" lang="ja-JP" altLang="en-US" dirty="0"/>
              <a:t>また、食材だけでなく、調理済みの食品もすぐに提供しないのであれば、小分けにして冷ますなどの対策が重要となります。</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6</a:t>
            </a:fld>
            <a:endParaRPr lang="en-US" altLang="ja-JP"/>
          </a:p>
        </p:txBody>
      </p:sp>
    </p:spTree>
    <p:extLst>
      <p:ext uri="{BB962C8B-B14F-4D97-AF65-F5344CB8AC3E}">
        <p14:creationId xmlns:p14="http://schemas.microsoft.com/office/powerpoint/2010/main" val="357182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7</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ここで給食などを提供する施設で注意したい食中毒菌をご紹介します。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ウェルシュ菌といい、カレーやシチューなど、一度に大量に調理される食品で食中毒が起こりやすい菌です。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調理品を常温に置かない、調理後はすぐに冷却するなどの対策が必要です。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しかし、従事者が不足していたり調理工程に無理があるなど、十分な対策ができていない施設もあります。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この機会に調理体制を見直してみましょう。</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054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食中毒予防ポイント３つめの「やっつける」は、</a:t>
            </a:r>
            <a:r>
              <a:rPr lang="ja-JP" altLang="ja-JP" dirty="0">
                <a:latin typeface="HGPｺﾞｼｯｸE" panose="020B0900000000000000" pitchFamily="50" charset="-128"/>
                <a:ea typeface="HGPｺﾞｼｯｸE" panose="020B0900000000000000" pitchFamily="50" charset="-128"/>
              </a:rPr>
              <a:t>「加熱」または「消毒」</a:t>
            </a:r>
            <a:r>
              <a:rPr lang="ja-JP" altLang="en-US" dirty="0">
                <a:latin typeface="HGPｺﾞｼｯｸE" panose="020B0900000000000000" pitchFamily="50" charset="-128"/>
                <a:ea typeface="HGPｺﾞｼｯｸE" panose="020B0900000000000000" pitchFamily="50" charset="-128"/>
              </a:rPr>
              <a:t>です。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食品などの加熱調理時</a:t>
            </a:r>
            <a:r>
              <a:rPr lang="ja-JP" altLang="ja-JP" dirty="0">
                <a:latin typeface="HGPｺﾞｼｯｸE" panose="020B0900000000000000" pitchFamily="50" charset="-128"/>
                <a:ea typeface="HGPｺﾞｼｯｸE" panose="020B0900000000000000" pitchFamily="50" charset="-128"/>
              </a:rPr>
              <a:t>は、</a:t>
            </a:r>
            <a:r>
              <a:rPr lang="en-US" altLang="ja-JP" dirty="0">
                <a:latin typeface="HGPｺﾞｼｯｸE" panose="020B0900000000000000" pitchFamily="50" charset="-128"/>
                <a:ea typeface="HGPｺﾞｼｯｸE" panose="020B0900000000000000" pitchFamily="50" charset="-128"/>
              </a:rPr>
              <a:t>75℃</a:t>
            </a:r>
            <a:r>
              <a:rPr lang="ja-JP" altLang="en-US"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分以上、ノロウイルス対策としては</a:t>
            </a:r>
            <a:r>
              <a:rPr lang="en-US" altLang="ja-JP" dirty="0">
                <a:latin typeface="HGPｺﾞｼｯｸE" panose="020B0900000000000000" pitchFamily="50" charset="-128"/>
                <a:ea typeface="HGPｺﾞｼｯｸE" panose="020B0900000000000000" pitchFamily="50" charset="-128"/>
              </a:rPr>
              <a:t>85</a:t>
            </a:r>
            <a:r>
              <a:rPr lang="ja-JP" altLang="ja-JP" dirty="0">
                <a:latin typeface="HGPｺﾞｼｯｸE" panose="020B0900000000000000" pitchFamily="50" charset="-128"/>
                <a:ea typeface="HGPｺﾞｼｯｸE" panose="020B0900000000000000" pitchFamily="50" charset="-128"/>
              </a:rPr>
              <a:t>℃から</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秒以上、加熱しましょう。</a:t>
            </a:r>
          </a:p>
          <a:p>
            <a:r>
              <a:rPr lang="ja-JP" altLang="en-US" dirty="0">
                <a:latin typeface="HGPｺﾞｼｯｸE" panose="020B0900000000000000" pitchFamily="50" charset="-128"/>
                <a:ea typeface="HGPｺﾞｼｯｸE" panose="020B0900000000000000" pitchFamily="50" charset="-128"/>
              </a:rPr>
              <a:t>施設や器具の</a:t>
            </a:r>
            <a:r>
              <a:rPr lang="ja-JP" altLang="ja-JP" dirty="0">
                <a:latin typeface="HGPｺﾞｼｯｸE" panose="020B0900000000000000" pitchFamily="50" charset="-128"/>
                <a:ea typeface="HGPｺﾞｼｯｸE" panose="020B0900000000000000" pitchFamily="50" charset="-128"/>
              </a:rPr>
              <a:t>消毒には</a:t>
            </a:r>
            <a:r>
              <a:rPr lang="ja-JP" altLang="en-US" dirty="0">
                <a:latin typeface="HGPｺﾞｼｯｸE" panose="020B0900000000000000" pitchFamily="50" charset="-128"/>
                <a:ea typeface="HGPｺﾞｼｯｸE" panose="020B0900000000000000" pitchFamily="50" charset="-128"/>
              </a:rPr>
              <a:t>、用途に合わせた消毒剤を用いましょう。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ノロウイルスには消毒用エタノールではなく、次亜塩素酸ナトリウムを用いましょう。</a:t>
            </a:r>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8</a:t>
            </a:fld>
            <a:endParaRPr lang="en-US" altLang="ja-JP">
              <a:solidFill>
                <a:srgbClr val="000000"/>
              </a:solidFill>
            </a:endParaRPr>
          </a:p>
        </p:txBody>
      </p:sp>
    </p:spTree>
    <p:extLst>
      <p:ext uri="{BB962C8B-B14F-4D97-AF65-F5344CB8AC3E}">
        <p14:creationId xmlns:p14="http://schemas.microsoft.com/office/powerpoint/2010/main" val="220042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36676" indent="-283337" algn="l" eaLnBrk="0" hangingPunct="0">
              <a:spcBef>
                <a:spcPct val="30000"/>
              </a:spcBef>
              <a:defRPr kumimoji="1" sz="1200">
                <a:solidFill>
                  <a:schemeClr val="tx1"/>
                </a:solidFill>
                <a:latin typeface="Arial" charset="0"/>
                <a:ea typeface="ＭＳ Ｐ明朝" pitchFamily="18" charset="-128"/>
              </a:defRPr>
            </a:lvl2pPr>
            <a:lvl3pPr marL="1133350" indent="-226671" algn="l" eaLnBrk="0" hangingPunct="0">
              <a:spcBef>
                <a:spcPct val="30000"/>
              </a:spcBef>
              <a:defRPr kumimoji="1" sz="1200">
                <a:solidFill>
                  <a:schemeClr val="tx1"/>
                </a:solidFill>
                <a:latin typeface="Arial" charset="0"/>
                <a:ea typeface="ＭＳ Ｐ明朝" pitchFamily="18" charset="-128"/>
              </a:defRPr>
            </a:lvl3pPr>
            <a:lvl4pPr marL="1586690" indent="-226671" algn="l" eaLnBrk="0" hangingPunct="0">
              <a:spcBef>
                <a:spcPct val="30000"/>
              </a:spcBef>
              <a:defRPr kumimoji="1" sz="1200">
                <a:solidFill>
                  <a:schemeClr val="tx1"/>
                </a:solidFill>
                <a:latin typeface="Arial" charset="0"/>
                <a:ea typeface="ＭＳ Ｐ明朝" pitchFamily="18" charset="-128"/>
              </a:defRPr>
            </a:lvl4pPr>
            <a:lvl5pPr marL="2040030" indent="-226671" algn="l" eaLnBrk="0" hangingPunct="0">
              <a:spcBef>
                <a:spcPct val="30000"/>
              </a:spcBef>
              <a:defRPr kumimoji="1" sz="1200">
                <a:solidFill>
                  <a:schemeClr val="tx1"/>
                </a:solidFill>
                <a:latin typeface="Arial" charset="0"/>
                <a:ea typeface="ＭＳ Ｐ明朝" pitchFamily="18" charset="-128"/>
              </a:defRPr>
            </a:lvl5pPr>
            <a:lvl6pPr marL="2493369" indent="-22667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46708" indent="-22667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00049" indent="-22667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53388" indent="-22667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4D9643CE-F740-4FE4-BD78-87E05814DE5E}" type="slidenum">
              <a:rPr lang="en-US" altLang="ja-JP" smtClean="0">
                <a:ea typeface="ＭＳ Ｐゴシック" pitchFamily="50" charset="-128"/>
              </a:rPr>
              <a:pPr algn="r" eaLnBrk="1" hangingPunct="1">
                <a:spcBef>
                  <a:spcPct val="0"/>
                </a:spcBef>
              </a:pPr>
              <a:t>9</a:t>
            </a:fld>
            <a:endParaRPr lang="en-US" altLang="ja-JP">
              <a:ea typeface="ＭＳ Ｐゴシック" pitchFamily="50" charset="-128"/>
            </a:endParaRPr>
          </a:p>
        </p:txBody>
      </p:sp>
      <p:sp>
        <p:nvSpPr>
          <p:cNvPr id="135171" name="Rectangle 2"/>
          <p:cNvSpPr>
            <a:spLocks noGrp="1" noRot="1" noChangeAspect="1" noChangeArrowheads="1" noTextEdit="1"/>
          </p:cNvSpPr>
          <p:nvPr>
            <p:ph type="sldImg"/>
          </p:nvPr>
        </p:nvSpPr>
        <p:spPr>
          <a:xfrm>
            <a:off x="2690813" y="504825"/>
            <a:ext cx="4491037" cy="2525713"/>
          </a:xfrm>
          <a:ln/>
        </p:spPr>
      </p:sp>
      <p:sp>
        <p:nvSpPr>
          <p:cNvPr id="135172" name="Rectangle 3"/>
          <p:cNvSpPr>
            <a:spLocks noGrp="1" noChangeArrowheads="1"/>
          </p:cNvSpPr>
          <p:nvPr>
            <p:ph type="body" idx="1"/>
          </p:nvPr>
        </p:nvSpPr>
        <p:spPr>
          <a:xfrm>
            <a:off x="1316972" y="3197410"/>
            <a:ext cx="7238725" cy="3031784"/>
          </a:xfrm>
          <a:noFill/>
        </p:spPr>
        <p:txBody>
          <a:bodyPr/>
          <a:lstStyle/>
          <a:p>
            <a:r>
              <a:rPr lang="ja-JP" altLang="en-US" b="0" dirty="0">
                <a:latin typeface="HGPｺﾞｼｯｸE" panose="020B0900000000000000" pitchFamily="50" charset="-128"/>
                <a:ea typeface="HGPｺﾞｼｯｸE" panose="020B0900000000000000" pitchFamily="50" charset="-128"/>
              </a:rPr>
              <a:t>次亜塩素酸ナトリウムは市販品で様々な原液濃度のものが販売されています。</a:t>
            </a:r>
            <a:endParaRPr lang="en-US" altLang="ja-JP" b="0" dirty="0">
              <a:latin typeface="HGPｺﾞｼｯｸE" panose="020B0900000000000000" pitchFamily="50" charset="-128"/>
              <a:ea typeface="HGPｺﾞｼｯｸE" panose="020B0900000000000000" pitchFamily="50" charset="-128"/>
            </a:endParaRPr>
          </a:p>
          <a:p>
            <a:r>
              <a:rPr lang="ja-JP" altLang="en-US" b="0" dirty="0">
                <a:latin typeface="HGPｺﾞｼｯｸE" panose="020B0900000000000000" pitchFamily="50" charset="-128"/>
                <a:ea typeface="HGPｺﾞｼｯｸE" panose="020B0900000000000000" pitchFamily="50" charset="-128"/>
              </a:rPr>
              <a:t>市販品の多くは５～６％ですので、</a:t>
            </a:r>
          </a:p>
          <a:p>
            <a:r>
              <a:rPr lang="en-US" altLang="ja-JP" b="0" dirty="0">
                <a:latin typeface="HGPｺﾞｼｯｸE" panose="020B0900000000000000" pitchFamily="50" charset="-128"/>
                <a:ea typeface="HGPｺﾞｼｯｸE" panose="020B0900000000000000" pitchFamily="50" charset="-128"/>
              </a:rPr>
              <a:t>0.1%</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リットルのペットボトルに、キャップ５～６杯分の原液</a:t>
            </a:r>
          </a:p>
          <a:p>
            <a:r>
              <a:rPr lang="en-US" altLang="ja-JP" b="0" dirty="0">
                <a:latin typeface="HGPｺﾞｼｯｸE" panose="020B0900000000000000" pitchFamily="50" charset="-128"/>
                <a:ea typeface="HGPｺﾞｼｯｸE" panose="020B0900000000000000" pitchFamily="50" charset="-128"/>
              </a:rPr>
              <a:t>0.02%</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a:t>
            </a:r>
            <a:r>
              <a:rPr lang="en-US" altLang="ja-JP" b="0" dirty="0">
                <a:latin typeface="HGPｺﾞｼｯｸE" panose="020B0900000000000000" pitchFamily="50" charset="-128"/>
                <a:ea typeface="HGPｺﾞｼｯｸE" panose="020B0900000000000000" pitchFamily="50" charset="-128"/>
              </a:rPr>
              <a:t>1</a:t>
            </a:r>
            <a:r>
              <a:rPr lang="ja-JP" altLang="en-US" b="0" dirty="0">
                <a:latin typeface="HGPｺﾞｼｯｸE" panose="020B0900000000000000" pitchFamily="50" charset="-128"/>
                <a:ea typeface="HGPｺﾞｼｯｸE" panose="020B0900000000000000" pitchFamily="50" charset="-128"/>
              </a:rPr>
              <a:t>杯分の原液</a:t>
            </a:r>
          </a:p>
          <a:p>
            <a:r>
              <a:rPr lang="ja-JP" altLang="en-US" b="0" dirty="0">
                <a:latin typeface="HGPｺﾞｼｯｸE" panose="020B0900000000000000" pitchFamily="50" charset="-128"/>
                <a:ea typeface="HGPｺﾞｼｯｸE" panose="020B0900000000000000" pitchFamily="50" charset="-128"/>
              </a:rPr>
              <a:t>となります。</a:t>
            </a:r>
          </a:p>
          <a:p>
            <a:endParaRPr lang="ja-JP" altLang="en-US" b="0" dirty="0">
              <a:latin typeface="Arial" charset="0"/>
            </a:endParaRPr>
          </a:p>
        </p:txBody>
      </p:sp>
    </p:spTree>
    <p:extLst>
      <p:ext uri="{BB962C8B-B14F-4D97-AF65-F5344CB8AC3E}">
        <p14:creationId xmlns:p14="http://schemas.microsoft.com/office/powerpoint/2010/main" val="184384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FD08D1F-9DFA-4713-A351-40410FB05F35}" type="slidenum">
              <a:rPr lang="en-US" altLang="ja-JP"/>
              <a:pPr>
                <a:defRPr/>
              </a:pPr>
              <a:t>‹#›</a:t>
            </a:fld>
            <a:endParaRPr lang="en-US" altLang="ja-JP"/>
          </a:p>
        </p:txBody>
      </p:sp>
    </p:spTree>
    <p:extLst>
      <p:ext uri="{BB962C8B-B14F-4D97-AF65-F5344CB8AC3E}">
        <p14:creationId xmlns:p14="http://schemas.microsoft.com/office/powerpoint/2010/main" val="29351530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E1259B4-C45C-4CB0-B75A-06423DD4BD33}" type="slidenum">
              <a:rPr lang="en-US" altLang="ja-JP"/>
              <a:pPr>
                <a:defRPr/>
              </a:pPr>
              <a:t>‹#›</a:t>
            </a:fld>
            <a:endParaRPr lang="en-US" altLang="ja-JP"/>
          </a:p>
        </p:txBody>
      </p:sp>
    </p:spTree>
    <p:extLst>
      <p:ext uri="{BB962C8B-B14F-4D97-AF65-F5344CB8AC3E}">
        <p14:creationId xmlns:p14="http://schemas.microsoft.com/office/powerpoint/2010/main" val="9511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6FD905E-C58D-40E0-9360-4A214D746C3E}" type="slidenum">
              <a:rPr lang="en-US" altLang="ja-JP"/>
              <a:pPr>
                <a:defRPr/>
              </a:pPr>
              <a:t>‹#›</a:t>
            </a:fld>
            <a:endParaRPr lang="en-US" altLang="ja-JP"/>
          </a:p>
        </p:txBody>
      </p:sp>
    </p:spTree>
    <p:extLst>
      <p:ext uri="{BB962C8B-B14F-4D97-AF65-F5344CB8AC3E}">
        <p14:creationId xmlns:p14="http://schemas.microsoft.com/office/powerpoint/2010/main" val="155665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7813"/>
            <a:ext cx="10972800" cy="58483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D63DD0EC-1AAD-4D5A-86D6-D2B252247468}" type="slidenum">
              <a:rPr lang="en-US" altLang="ja-JP"/>
              <a:pPr>
                <a:defRPr/>
              </a:pPr>
              <a:t>‹#›</a:t>
            </a:fld>
            <a:endParaRPr lang="en-US" altLang="ja-JP"/>
          </a:p>
        </p:txBody>
      </p:sp>
    </p:spTree>
    <p:extLst>
      <p:ext uri="{BB962C8B-B14F-4D97-AF65-F5344CB8AC3E}">
        <p14:creationId xmlns:p14="http://schemas.microsoft.com/office/powerpoint/2010/main" val="317108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4"/>
            <a:ext cx="10972800" cy="113982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381C4B9-14DC-41CA-8E7F-EABB803DD041}" type="slidenum">
              <a:rPr lang="en-US" altLang="ja-JP"/>
              <a:pPr>
                <a:defRPr/>
              </a:pPr>
              <a:t>‹#›</a:t>
            </a:fld>
            <a:endParaRPr lang="en-US" altLang="ja-JP"/>
          </a:p>
        </p:txBody>
      </p:sp>
    </p:spTree>
    <p:extLst>
      <p:ext uri="{BB962C8B-B14F-4D97-AF65-F5344CB8AC3E}">
        <p14:creationId xmlns:p14="http://schemas.microsoft.com/office/powerpoint/2010/main" val="8331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436"/>
            <a:ext cx="12192000" cy="1067172"/>
          </a:xfrm>
          <a:solidFill>
            <a:schemeClr val="accent2">
              <a:lumMod val="75000"/>
            </a:schemeClr>
          </a:solidFill>
        </p:spPr>
        <p:txBody>
          <a:bodyPr/>
          <a:lstStyle>
            <a:lvl1pPr>
              <a:defRPr sz="4000">
                <a:solidFill>
                  <a:schemeClr val="bg1"/>
                </a:solidFill>
                <a:latin typeface="HGPｺﾞｼｯｸM" panose="020B0600000000000000" pitchFamily="50" charset="-128"/>
                <a:ea typeface="HGPｺﾞｼｯｸM" panose="020B06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F617206-7D37-45A6-A012-AFEE631F8197}" type="slidenum">
              <a:rPr lang="en-US" altLang="ja-JP"/>
              <a:pPr>
                <a:defRPr/>
              </a:pPr>
              <a:t>‹#›</a:t>
            </a:fld>
            <a:endParaRPr lang="en-US" altLang="ja-JP"/>
          </a:p>
        </p:txBody>
      </p:sp>
    </p:spTree>
    <p:extLst>
      <p:ext uri="{BB962C8B-B14F-4D97-AF65-F5344CB8AC3E}">
        <p14:creationId xmlns:p14="http://schemas.microsoft.com/office/powerpoint/2010/main" val="42671347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967DCBD5-DF52-4A2E-B639-15CF6F12B2CE}" type="slidenum">
              <a:rPr lang="en-US" altLang="ja-JP"/>
              <a:pPr>
                <a:defRPr/>
              </a:pPr>
              <a:t>‹#›</a:t>
            </a:fld>
            <a:endParaRPr lang="en-US" altLang="ja-JP"/>
          </a:p>
        </p:txBody>
      </p:sp>
    </p:spTree>
    <p:extLst>
      <p:ext uri="{BB962C8B-B14F-4D97-AF65-F5344CB8AC3E}">
        <p14:creationId xmlns:p14="http://schemas.microsoft.com/office/powerpoint/2010/main" val="1748168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EA6DF16D-9C4D-49B2-9FAC-6599ACD0A103}" type="slidenum">
              <a:rPr lang="en-US" altLang="ja-JP"/>
              <a:pPr>
                <a:defRPr/>
              </a:pPr>
              <a:t>‹#›</a:t>
            </a:fld>
            <a:endParaRPr lang="en-US" altLang="ja-JP"/>
          </a:p>
        </p:txBody>
      </p:sp>
    </p:spTree>
    <p:extLst>
      <p:ext uri="{BB962C8B-B14F-4D97-AF65-F5344CB8AC3E}">
        <p14:creationId xmlns:p14="http://schemas.microsoft.com/office/powerpoint/2010/main" val="42721193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DC614A5B-D890-481F-863C-EB4F8637E085}" type="slidenum">
              <a:rPr lang="en-US" altLang="ja-JP"/>
              <a:pPr>
                <a:defRPr/>
              </a:pPr>
              <a:t>‹#›</a:t>
            </a:fld>
            <a:endParaRPr lang="en-US" altLang="ja-JP"/>
          </a:p>
        </p:txBody>
      </p:sp>
    </p:spTree>
    <p:extLst>
      <p:ext uri="{BB962C8B-B14F-4D97-AF65-F5344CB8AC3E}">
        <p14:creationId xmlns:p14="http://schemas.microsoft.com/office/powerpoint/2010/main" val="9663212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977CB21F-867A-4165-9327-F5B23DAAE504}" type="slidenum">
              <a:rPr lang="en-US" altLang="ja-JP"/>
              <a:pPr>
                <a:defRPr/>
              </a:pPr>
              <a:t>‹#›</a:t>
            </a:fld>
            <a:endParaRPr lang="en-US" altLang="ja-JP"/>
          </a:p>
        </p:txBody>
      </p:sp>
    </p:spTree>
    <p:extLst>
      <p:ext uri="{BB962C8B-B14F-4D97-AF65-F5344CB8AC3E}">
        <p14:creationId xmlns:p14="http://schemas.microsoft.com/office/powerpoint/2010/main" val="9758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27686C8D-181C-476F-938A-C55C8C232E9E}" type="slidenum">
              <a:rPr lang="en-US" altLang="ja-JP"/>
              <a:pPr>
                <a:defRPr/>
              </a:pPr>
              <a:t>‹#›</a:t>
            </a:fld>
            <a:endParaRPr lang="en-US" altLang="ja-JP"/>
          </a:p>
        </p:txBody>
      </p:sp>
    </p:spTree>
    <p:extLst>
      <p:ext uri="{BB962C8B-B14F-4D97-AF65-F5344CB8AC3E}">
        <p14:creationId xmlns:p14="http://schemas.microsoft.com/office/powerpoint/2010/main" val="41466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58C5AA3-C1CA-450E-9710-4D1FDD677135}" type="slidenum">
              <a:rPr lang="en-US" altLang="ja-JP"/>
              <a:pPr>
                <a:defRPr/>
              </a:pPr>
              <a:t>‹#›</a:t>
            </a:fld>
            <a:endParaRPr lang="en-US" altLang="ja-JP"/>
          </a:p>
        </p:txBody>
      </p:sp>
    </p:spTree>
    <p:extLst>
      <p:ext uri="{BB962C8B-B14F-4D97-AF65-F5344CB8AC3E}">
        <p14:creationId xmlns:p14="http://schemas.microsoft.com/office/powerpoint/2010/main" val="956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134A8D-9F34-4401-9B83-DF6DA1AF5F67}" type="slidenum">
              <a:rPr lang="en-US" altLang="ja-JP"/>
              <a:pPr>
                <a:defRPr/>
              </a:pPr>
              <a:t>‹#›</a:t>
            </a:fld>
            <a:endParaRPr lang="en-US" altLang="ja-JP"/>
          </a:p>
        </p:txBody>
      </p:sp>
    </p:spTree>
    <p:extLst>
      <p:ext uri="{BB962C8B-B14F-4D97-AF65-F5344CB8AC3E}">
        <p14:creationId xmlns:p14="http://schemas.microsoft.com/office/powerpoint/2010/main" val="16570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7DB6308A-6AB5-4E3E-A3C6-00BB0EC6637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kumimoji="1" sz="4000" kern="1200">
          <a:solidFill>
            <a:schemeClr val="bg1"/>
          </a:solidFill>
          <a:latin typeface="HGPｺﾞｼｯｸM" panose="020B0600000000000000" pitchFamily="50" charset="-128"/>
          <a:ea typeface="HGPｺﾞｼｯｸM" panose="020B0600000000000000"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556792"/>
            <a:ext cx="7920880" cy="1764263"/>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感染症、食中毒、</a:t>
            </a:r>
            <a:endParaRPr kumimoji="1" lang="en-US" altLang="ja-JP"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ノロウイルス対策について</a:t>
            </a:r>
          </a:p>
        </p:txBody>
      </p:sp>
      <p:pic>
        <p:nvPicPr>
          <p:cNvPr id="3" name="図 2"/>
          <p:cNvPicPr>
            <a:picLocks noChangeAspect="1"/>
          </p:cNvPicPr>
          <p:nvPr/>
        </p:nvPicPr>
        <p:blipFill>
          <a:blip r:embed="rId3"/>
          <a:stretch>
            <a:fillRect/>
          </a:stretch>
        </p:blipFill>
        <p:spPr>
          <a:xfrm>
            <a:off x="7680176" y="4005064"/>
            <a:ext cx="1830478" cy="1422881"/>
          </a:xfrm>
          <a:prstGeom prst="rect">
            <a:avLst/>
          </a:prstGeom>
        </p:spPr>
      </p:pic>
      <p:sp>
        <p:nvSpPr>
          <p:cNvPr id="21" name="テキスト ボックス 20"/>
          <p:cNvSpPr txBox="1"/>
          <p:nvPr/>
        </p:nvSpPr>
        <p:spPr>
          <a:xfrm>
            <a:off x="7680176" y="5891604"/>
            <a:ext cx="2917835"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令和６年６月</a:t>
            </a:r>
          </a:p>
        </p:txBody>
      </p:sp>
    </p:spTree>
    <p:extLst>
      <p:ext uri="{BB962C8B-B14F-4D97-AF65-F5344CB8AC3E}">
        <p14:creationId xmlns:p14="http://schemas.microsoft.com/office/powerpoint/2010/main" val="370801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ja-JP" altLang="en-US" dirty="0"/>
              <a:t>次亜塩素酸ナトリウム使用時の注意事項</a:t>
            </a:r>
            <a:r>
              <a:rPr lang="ja-JP" altLang="en-US" dirty="0">
                <a:solidFill>
                  <a:schemeClr val="hlink"/>
                </a:solidFill>
              </a:rPr>
              <a:t>	</a:t>
            </a:r>
          </a:p>
        </p:txBody>
      </p:sp>
      <p:sp>
        <p:nvSpPr>
          <p:cNvPr id="217091" name="Rectangle 3"/>
          <p:cNvSpPr>
            <a:spLocks noGrp="1" noChangeArrowheads="1"/>
          </p:cNvSpPr>
          <p:nvPr>
            <p:ph type="body" idx="1"/>
          </p:nvPr>
        </p:nvSpPr>
        <p:spPr>
          <a:xfrm>
            <a:off x="1271464" y="1700214"/>
            <a:ext cx="9865095" cy="4422775"/>
          </a:xfrm>
        </p:spPr>
        <p:txBody>
          <a:bodyPr/>
          <a:lstStyle/>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殺菌前に、しっかり洗浄をする</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汚れが残っていると、殺菌成分が有機物で分解され、殺菌力が低下します。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希釈液を作り置きしない</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時間がたつと分解し、殺菌力が低下します。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まぜる</a:t>
            </a:r>
            <a:r>
              <a:rPr lang="ja-JP" altLang="en-US" sz="2800" b="1" dirty="0" err="1">
                <a:solidFill>
                  <a:srgbClr val="FF0000"/>
                </a:solidFill>
                <a:latin typeface="BIZ UDPゴシック" panose="020B0400000000000000" pitchFamily="50" charset="-128"/>
                <a:ea typeface="BIZ UDPゴシック" panose="020B0400000000000000" pitchFamily="50" charset="-128"/>
              </a:rPr>
              <a:t>な</a:t>
            </a:r>
            <a:r>
              <a:rPr lang="ja-JP" altLang="en-US" sz="2800" b="1" dirty="0">
                <a:solidFill>
                  <a:srgbClr val="FF0000"/>
                </a:solidFill>
                <a:latin typeface="BIZ UDPゴシック" panose="020B0400000000000000" pitchFamily="50" charset="-128"/>
                <a:ea typeface="BIZ UDPゴシック" panose="020B0400000000000000" pitchFamily="50" charset="-128"/>
              </a:rPr>
              <a:t>危険！！</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酸性薬剤と混ぜると、有毒な「塩素ガス」が発生します。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直射日光を避け、温度の低い場所に保管</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熱や光で分解され、効果が弱まります。</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429000"/>
            <a:ext cx="1301838" cy="2500756"/>
          </a:xfrm>
          <a:prstGeom prst="rect">
            <a:avLst/>
          </a:prstGeom>
        </p:spPr>
      </p:pic>
    </p:spTree>
    <p:extLst>
      <p:ext uri="{BB962C8B-B14F-4D97-AF65-F5344CB8AC3E}">
        <p14:creationId xmlns:p14="http://schemas.microsoft.com/office/powerpoint/2010/main" val="289875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23888" y="1196753"/>
            <a:ext cx="4464000" cy="5328000"/>
          </a:xfrm>
          <a:prstGeom prst="rect">
            <a:avLst/>
          </a:prstGeom>
          <a:solidFill>
            <a:srgbClr val="0070C0"/>
          </a:soli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latin typeface="Garamond" panose="02020404030301010803" pitchFamily="18" charset="0"/>
            </a:endParaRPr>
          </a:p>
        </p:txBody>
      </p:sp>
      <p:sp>
        <p:nvSpPr>
          <p:cNvPr id="37891" name="Text Box 5"/>
          <p:cNvSpPr txBox="1">
            <a:spLocks noChangeArrowheads="1"/>
          </p:cNvSpPr>
          <p:nvPr/>
        </p:nvSpPr>
        <p:spPr bwMode="auto">
          <a:xfrm>
            <a:off x="784993" y="2403303"/>
            <a:ext cx="410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きわめて小さく、いが栗状の球形のウイルス。</a:t>
            </a:r>
          </a:p>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食品や環境中では増えないが、人の腸管でのみ増殖する。</a:t>
            </a:r>
          </a:p>
        </p:txBody>
      </p:sp>
      <p:sp>
        <p:nvSpPr>
          <p:cNvPr id="37894" name="AutoShape 18"/>
          <p:cNvSpPr>
            <a:spLocks noChangeArrowheads="1"/>
          </p:cNvSpPr>
          <p:nvPr/>
        </p:nvSpPr>
        <p:spPr bwMode="auto">
          <a:xfrm>
            <a:off x="1224557" y="1423351"/>
            <a:ext cx="3287267" cy="846944"/>
          </a:xfrm>
          <a:prstGeom prst="roundRect">
            <a:avLst>
              <a:gd name="adj" fmla="val 16667"/>
            </a:avLst>
          </a:prstGeom>
          <a:solidFill>
            <a:schemeClr val="bg1"/>
          </a:solidFill>
          <a:ln w="28575">
            <a:solidFill>
              <a:srgbClr val="0070C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1" dirty="0">
                <a:latin typeface="BIZ UDPゴシック" panose="020B0400000000000000" pitchFamily="50" charset="-128"/>
                <a:ea typeface="BIZ UDPゴシック" panose="020B0400000000000000" pitchFamily="50" charset="-128"/>
              </a:rPr>
              <a:t>ノロウイルス</a:t>
            </a:r>
            <a:endParaRPr lang="ja-JP" altLang="ja-JP" sz="3600" b="1" dirty="0">
              <a:latin typeface="BIZ UDPゴシック" panose="020B0400000000000000" pitchFamily="50" charset="-128"/>
              <a:ea typeface="BIZ UDPゴシック" panose="020B0400000000000000" pitchFamily="50" charset="-128"/>
            </a:endParaRPr>
          </a:p>
        </p:txBody>
      </p:sp>
      <p:sp>
        <p:nvSpPr>
          <p:cNvPr id="37896" name="AutoShape 20"/>
          <p:cNvSpPr>
            <a:spLocks noChangeArrowheads="1"/>
          </p:cNvSpPr>
          <p:nvPr/>
        </p:nvSpPr>
        <p:spPr bwMode="auto">
          <a:xfrm>
            <a:off x="5288880" y="4411960"/>
            <a:ext cx="3327400"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発病までの時間　</a:t>
            </a:r>
          </a:p>
        </p:txBody>
      </p:sp>
      <p:sp>
        <p:nvSpPr>
          <p:cNvPr id="37898" name="AutoShape 22"/>
          <p:cNvSpPr>
            <a:spLocks noChangeArrowheads="1"/>
          </p:cNvSpPr>
          <p:nvPr/>
        </p:nvSpPr>
        <p:spPr bwMode="auto">
          <a:xfrm>
            <a:off x="5192865" y="1213233"/>
            <a:ext cx="3255962"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ノロウイルスの特徴　</a:t>
            </a:r>
          </a:p>
        </p:txBody>
      </p:sp>
      <p:sp>
        <p:nvSpPr>
          <p:cNvPr id="37902" name="Text Box 33"/>
          <p:cNvSpPr txBox="1">
            <a:spLocks noChangeArrowheads="1"/>
          </p:cNvSpPr>
          <p:nvPr/>
        </p:nvSpPr>
        <p:spPr bwMode="auto">
          <a:xfrm>
            <a:off x="5447928" y="1691852"/>
            <a:ext cx="6472042" cy="22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indent="-457200"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個以下の少量でも感染が成立する。</a:t>
            </a:r>
          </a:p>
          <a:p>
            <a:pPr indent="-457200" algn="l" eaLnBrk="1" hangingPunct="1">
              <a:spcAft>
                <a:spcPts val="600"/>
              </a:spcAft>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通常の食中毒菌では</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万個から</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万個程度で発症</a:t>
            </a:r>
            <a:r>
              <a:rPr lang="en-US" altLang="ja-JP" sz="2000" dirty="0">
                <a:latin typeface="BIZ UDPゴシック" panose="020B0400000000000000" pitchFamily="50" charset="-128"/>
                <a:ea typeface="BIZ UDPゴシック" panose="020B0400000000000000" pitchFamily="50" charset="-128"/>
              </a:rPr>
              <a:t>)</a:t>
            </a:r>
          </a:p>
          <a:p>
            <a:pPr marL="176213" indent="-176213" algn="l" eaLnBrk="1" hangingPunct="1">
              <a:spcAft>
                <a:spcPts val="600"/>
              </a:spcAft>
              <a:tabLst>
                <a:tab pos="87313" algn="l"/>
              </a:tabLst>
            </a:pPr>
            <a:r>
              <a:rPr lang="ja-JP" altLang="en-US" sz="2400" dirty="0">
                <a:latin typeface="BIZ UDPゴシック" panose="020B0400000000000000" pitchFamily="50" charset="-128"/>
                <a:ea typeface="BIZ UDPゴシック" panose="020B0400000000000000" pitchFamily="50" charset="-128"/>
              </a:rPr>
              <a:t>・患者の便や吐物の中には１グラムあたり、数億個のノロウイルスを含む。</a:t>
            </a:r>
            <a:endParaRPr lang="en-US" altLang="ja-JP" sz="2400" dirty="0">
              <a:latin typeface="BIZ UDPゴシック" panose="020B0400000000000000" pitchFamily="50" charset="-128"/>
              <a:ea typeface="BIZ UDPゴシック" panose="020B0400000000000000" pitchFamily="50" charset="-128"/>
            </a:endParaRP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・アルコール、熱に強い。</a:t>
            </a: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・さまざまな感染経路がある。</a:t>
            </a:r>
          </a:p>
        </p:txBody>
      </p:sp>
      <p:sp>
        <p:nvSpPr>
          <p:cNvPr id="37903" name="Text Box 29"/>
          <p:cNvSpPr txBox="1">
            <a:spLocks noChangeArrowheads="1"/>
          </p:cNvSpPr>
          <p:nvPr/>
        </p:nvSpPr>
        <p:spPr bwMode="auto">
          <a:xfrm>
            <a:off x="5560785" y="5873871"/>
            <a:ext cx="5431759" cy="5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吐き気、嘔吐、下痢、腹痛　</a:t>
            </a:r>
          </a:p>
        </p:txBody>
      </p:sp>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968" y="4100207"/>
            <a:ext cx="3473391" cy="24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20"/>
          <p:cNvSpPr>
            <a:spLocks noChangeArrowheads="1"/>
          </p:cNvSpPr>
          <p:nvPr/>
        </p:nvSpPr>
        <p:spPr bwMode="auto">
          <a:xfrm>
            <a:off x="5288880" y="5408139"/>
            <a:ext cx="1594869"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主な症状　</a:t>
            </a:r>
          </a:p>
        </p:txBody>
      </p:sp>
      <p:sp>
        <p:nvSpPr>
          <p:cNvPr id="20" name="Text Box 29"/>
          <p:cNvSpPr txBox="1">
            <a:spLocks noChangeArrowheads="1"/>
          </p:cNvSpPr>
          <p:nvPr/>
        </p:nvSpPr>
        <p:spPr bwMode="auto">
          <a:xfrm>
            <a:off x="5528614" y="4899191"/>
            <a:ext cx="4567663" cy="4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２４～４８時間　</a:t>
            </a:r>
          </a:p>
        </p:txBody>
      </p:sp>
    </p:spTree>
    <p:extLst>
      <p:ext uri="{BB962C8B-B14F-4D97-AF65-F5344CB8AC3E}">
        <p14:creationId xmlns:p14="http://schemas.microsoft.com/office/powerpoint/2010/main" val="7330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760296" y="1988840"/>
            <a:ext cx="3240360" cy="25922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nchorCtr="0"/>
          <a:lstStyle/>
          <a:p>
            <a:pPr algn="l"/>
            <a:r>
              <a:rPr kumimoji="1" lang="ja-JP" altLang="en-US" sz="2200" dirty="0">
                <a:solidFill>
                  <a:srgbClr val="0070C0"/>
                </a:solidFill>
                <a:latin typeface="BIZ UDPゴシック" panose="020B0400000000000000" pitchFamily="50" charset="-128"/>
                <a:ea typeface="BIZ UDPゴシック" panose="020B0400000000000000" pitchFamily="50" charset="-128"/>
              </a:rPr>
              <a:t>①二枚貝ルート（食中毒）</a:t>
            </a:r>
          </a:p>
          <a:p>
            <a:pPr algn="l"/>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②食品取扱者由来ルート　　</a:t>
            </a: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　（食中毒）</a:t>
            </a:r>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2200" dirty="0">
                <a:solidFill>
                  <a:srgbClr val="FF0000"/>
                </a:solidFill>
                <a:latin typeface="BIZ UDPゴシック" panose="020B0400000000000000" pitchFamily="50" charset="-128"/>
                <a:ea typeface="BIZ UDPゴシック" panose="020B0400000000000000" pitchFamily="50" charset="-128"/>
              </a:rPr>
              <a:t>③糞便・嘔吐物ルート</a:t>
            </a:r>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2200" dirty="0">
                <a:solidFill>
                  <a:srgbClr val="FF0000"/>
                </a:solidFill>
                <a:latin typeface="BIZ UDPゴシック" panose="020B0400000000000000" pitchFamily="50" charset="-128"/>
                <a:ea typeface="BIZ UDPゴシック" panose="020B0400000000000000" pitchFamily="50" charset="-128"/>
              </a:rPr>
              <a:t>　</a:t>
            </a:r>
            <a:r>
              <a:rPr kumimoji="1" lang="ja-JP" altLang="en-US" sz="2200" dirty="0">
                <a:solidFill>
                  <a:srgbClr val="FF0000"/>
                </a:solidFill>
                <a:latin typeface="BIZ UDPゴシック" panose="020B0400000000000000" pitchFamily="50" charset="-128"/>
                <a:ea typeface="BIZ UDPゴシック" panose="020B0400000000000000" pitchFamily="50" charset="-128"/>
              </a:rPr>
              <a:t>（感染症）</a:t>
            </a:r>
          </a:p>
        </p:txBody>
      </p:sp>
      <p:sp>
        <p:nvSpPr>
          <p:cNvPr id="4" name="正方形/長方形 3"/>
          <p:cNvSpPr/>
          <p:nvPr/>
        </p:nvSpPr>
        <p:spPr>
          <a:xfrm>
            <a:off x="3040749" y="2833994"/>
            <a:ext cx="1728192" cy="63726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rgbClr val="FF0000"/>
                </a:solidFill>
                <a:latin typeface="BIZ UDPゴシック" panose="020B0400000000000000" pitchFamily="50" charset="-128"/>
                <a:ea typeface="BIZ UDPゴシック" panose="020B0400000000000000" pitchFamily="50" charset="-128"/>
              </a:rPr>
              <a:t>ノロウイルスに感染した人</a:t>
            </a:r>
          </a:p>
        </p:txBody>
      </p:sp>
      <p:grpSp>
        <p:nvGrpSpPr>
          <p:cNvPr id="25" name="グループ化 24"/>
          <p:cNvGrpSpPr/>
          <p:nvPr/>
        </p:nvGrpSpPr>
        <p:grpSpPr>
          <a:xfrm>
            <a:off x="424979" y="390121"/>
            <a:ext cx="8263309" cy="6467879"/>
            <a:chOff x="167680" y="387180"/>
            <a:chExt cx="8263309" cy="646787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1442" b="21632"/>
            <a:stretch>
              <a:fillRect/>
            </a:stretch>
          </p:blipFill>
          <p:spPr bwMode="auto">
            <a:xfrm>
              <a:off x="839416" y="387180"/>
              <a:ext cx="7591573" cy="646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018" y="2946131"/>
              <a:ext cx="563581" cy="110975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4653136"/>
              <a:ext cx="750955" cy="532219"/>
            </a:xfrm>
            <a:prstGeom prst="rect">
              <a:avLst/>
            </a:prstGeom>
          </p:spPr>
        </p:pic>
        <p:grpSp>
          <p:nvGrpSpPr>
            <p:cNvPr id="11" name="グループ化 10"/>
            <p:cNvGrpSpPr/>
            <p:nvPr/>
          </p:nvGrpSpPr>
          <p:grpSpPr>
            <a:xfrm>
              <a:off x="167680" y="4653136"/>
              <a:ext cx="1343472" cy="761762"/>
              <a:chOff x="9341160" y="492340"/>
              <a:chExt cx="2309602" cy="1262126"/>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160" y="547412"/>
                <a:ext cx="2309602" cy="1207054"/>
              </a:xfrm>
              <a:prstGeom prst="rect">
                <a:avLst/>
              </a:prstGeom>
            </p:spPr>
          </p:pic>
          <p:pic>
            <p:nvPicPr>
              <p:cNvPr id="9" name="図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4874" y="1362004"/>
                <a:ext cx="352593" cy="335802"/>
              </a:xfrm>
              <a:prstGeom prst="rect">
                <a:avLst/>
              </a:prstGeom>
            </p:spPr>
          </p:pic>
          <p:pic>
            <p:nvPicPr>
              <p:cNvPr id="12" name="図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1981" y="725645"/>
                <a:ext cx="352593" cy="335802"/>
              </a:xfrm>
              <a:prstGeom prst="rect">
                <a:avLst/>
              </a:prstGeom>
            </p:spPr>
          </p:pic>
          <p:pic>
            <p:nvPicPr>
              <p:cNvPr id="13" name="図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9217" y="492340"/>
                <a:ext cx="352593" cy="335802"/>
              </a:xfrm>
              <a:prstGeom prst="rect">
                <a:avLst/>
              </a:prstGeom>
            </p:spPr>
          </p:pic>
          <p:pic>
            <p:nvPicPr>
              <p:cNvPr id="14" name="図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0246" y="1132206"/>
                <a:ext cx="352593" cy="335802"/>
              </a:xfrm>
              <a:prstGeom prst="rect">
                <a:avLst/>
              </a:prstGeom>
            </p:spPr>
          </p:pic>
          <p:pic>
            <p:nvPicPr>
              <p:cNvPr id="15" name="図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2895" y="893546"/>
                <a:ext cx="352593" cy="335802"/>
              </a:xfrm>
              <a:prstGeom prst="rect">
                <a:avLst/>
              </a:prstGeom>
            </p:spPr>
          </p:pic>
          <p:pic>
            <p:nvPicPr>
              <p:cNvPr id="16" name="図 1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4228" y="1184534"/>
                <a:ext cx="352593" cy="335802"/>
              </a:xfrm>
              <a:prstGeom prst="rect">
                <a:avLst/>
              </a:prstGeom>
            </p:spPr>
          </p:pic>
        </p:grpSp>
        <p:grpSp>
          <p:nvGrpSpPr>
            <p:cNvPr id="18" name="グループ化 17"/>
            <p:cNvGrpSpPr/>
            <p:nvPr/>
          </p:nvGrpSpPr>
          <p:grpSpPr>
            <a:xfrm>
              <a:off x="939971" y="5799436"/>
              <a:ext cx="1067973" cy="667691"/>
              <a:chOff x="1355619" y="2825954"/>
              <a:chExt cx="2083645" cy="1165932"/>
            </a:xfrm>
          </p:grpSpPr>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23" name="グループ化 22"/>
            <p:cNvGrpSpPr/>
            <p:nvPr/>
          </p:nvGrpSpPr>
          <p:grpSpPr>
            <a:xfrm>
              <a:off x="265875" y="1443026"/>
              <a:ext cx="1147082" cy="1281350"/>
              <a:chOff x="265875" y="1443026"/>
              <a:chExt cx="1147082" cy="1281350"/>
            </a:xfrm>
          </p:grpSpPr>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75" y="1443026"/>
                <a:ext cx="1147082" cy="1281350"/>
              </a:xfrm>
              <a:prstGeom prst="rect">
                <a:avLst/>
              </a:prstGeom>
            </p:spPr>
          </p:pic>
          <p:pic>
            <p:nvPicPr>
              <p:cNvPr id="17" name="図 1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381" y="1988840"/>
                <a:ext cx="168044" cy="160042"/>
              </a:xfrm>
              <a:prstGeom prst="rect">
                <a:avLst/>
              </a:prstGeom>
            </p:spPr>
          </p:pic>
          <p:pic>
            <p:nvPicPr>
              <p:cNvPr id="24" name="図 2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388" y="2404862"/>
                <a:ext cx="168044" cy="160042"/>
              </a:xfrm>
              <a:prstGeom prst="rect">
                <a:avLst/>
              </a:prstGeom>
            </p:spPr>
          </p:pic>
        </p:grpSp>
      </p:grpSp>
      <p:sp>
        <p:nvSpPr>
          <p:cNvPr id="3" name="テキスト ボックス 2"/>
          <p:cNvSpPr txBox="1"/>
          <p:nvPr/>
        </p:nvSpPr>
        <p:spPr>
          <a:xfrm>
            <a:off x="4768941" y="476672"/>
            <a:ext cx="4613783" cy="584775"/>
          </a:xfrm>
          <a:prstGeom prst="rect">
            <a:avLst/>
          </a:prstGeom>
          <a:noFill/>
        </p:spPr>
        <p:txBody>
          <a:bodyPr wrap="square" rtlCol="0">
            <a:spAutoFit/>
          </a:bodyPr>
          <a:lstStyle/>
          <a:p>
            <a:r>
              <a:rPr kumimoji="1" lang="ja-JP" altLang="en-US" sz="3200" b="1" dirty="0">
                <a:solidFill>
                  <a:srgbClr val="0535BB"/>
                </a:solidFill>
                <a:latin typeface="BIZ UDPゴシック" panose="020B0400000000000000" pitchFamily="50" charset="-128"/>
                <a:ea typeface="BIZ UDPゴシック" panose="020B0400000000000000" pitchFamily="50" charset="-128"/>
              </a:rPr>
              <a:t>ノロウイルスの感染経路</a:t>
            </a:r>
          </a:p>
        </p:txBody>
      </p:sp>
    </p:spTree>
    <p:extLst>
      <p:ext uri="{BB962C8B-B14F-4D97-AF65-F5344CB8AC3E}">
        <p14:creationId xmlns:p14="http://schemas.microsoft.com/office/powerpoint/2010/main" val="181072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6358343"/>
              </p:ext>
            </p:extLst>
          </p:nvPr>
        </p:nvGraphicFramePr>
        <p:xfrm>
          <a:off x="911424" y="1209998"/>
          <a:ext cx="9937104" cy="4811290"/>
        </p:xfrm>
        <a:graphic>
          <a:graphicData uri="http://schemas.openxmlformats.org/drawingml/2006/table">
            <a:tbl>
              <a:tblPr firstRow="1" bandRow="1">
                <a:tableStyleId>{5C22544A-7EE6-4342-B048-85BDC9FD1C3A}</a:tableStyleId>
              </a:tblPr>
              <a:tblGrid>
                <a:gridCol w="3389406">
                  <a:extLst>
                    <a:ext uri="{9D8B030D-6E8A-4147-A177-3AD203B41FA5}">
                      <a16:colId xmlns:a16="http://schemas.microsoft.com/office/drawing/2014/main" val="1524125361"/>
                    </a:ext>
                  </a:extLst>
                </a:gridCol>
                <a:gridCol w="6547698">
                  <a:extLst>
                    <a:ext uri="{9D8B030D-6E8A-4147-A177-3AD203B41FA5}">
                      <a16:colId xmlns:a16="http://schemas.microsoft.com/office/drawing/2014/main" val="3095252854"/>
                    </a:ext>
                  </a:extLst>
                </a:gridCol>
              </a:tblGrid>
              <a:tr h="426121">
                <a:tc>
                  <a:txBody>
                    <a:bodyPr/>
                    <a:lstStyle/>
                    <a:p>
                      <a:endParaRPr kumimoji="1" lang="ja-JP" altLang="en-US" dirty="0"/>
                    </a:p>
                  </a:txBody>
                  <a:tcPr>
                    <a:solidFill>
                      <a:schemeClr val="accent2">
                        <a:lumMod val="75000"/>
                      </a:schemeClr>
                    </a:solidFill>
                  </a:tcPr>
                </a:tc>
                <a:tc>
                  <a:txBody>
                    <a:bodyPr/>
                    <a:lstStyle/>
                    <a:p>
                      <a:endParaRPr kumimoji="1" lang="ja-JP" altLang="en-US" dirty="0"/>
                    </a:p>
                  </a:txBody>
                  <a:tcPr>
                    <a:solidFill>
                      <a:schemeClr val="accent2">
                        <a:lumMod val="75000"/>
                      </a:schemeClr>
                    </a:solidFill>
                  </a:tcPr>
                </a:tc>
                <a:extLst>
                  <a:ext uri="{0D108BD9-81ED-4DB2-BD59-A6C34878D82A}">
                    <a16:rowId xmlns:a16="http://schemas.microsoft.com/office/drawing/2014/main" val="1738705206"/>
                  </a:ext>
                </a:extLst>
              </a:tr>
              <a:tr h="4385169">
                <a:tc>
                  <a:txBody>
                    <a:bodyPr/>
                    <a:lstStyle/>
                    <a:p>
                      <a:endParaRPr kumimoji="1" lang="ja-JP" altLang="en-US" dirty="0"/>
                    </a:p>
                  </a:txBody>
                  <a:tcPr>
                    <a:solidFill>
                      <a:srgbClr val="EEEEF8"/>
                    </a:solidFill>
                  </a:tcPr>
                </a:tc>
                <a:tc>
                  <a:txBody>
                    <a:bodyPr/>
                    <a:lstStyle/>
                    <a:p>
                      <a:endParaRPr kumimoji="1" lang="ja-JP" altLang="en-US" dirty="0"/>
                    </a:p>
                  </a:txBody>
                  <a:tcPr>
                    <a:solidFill>
                      <a:srgbClr val="FEECF3"/>
                    </a:solidFill>
                  </a:tcPr>
                </a:tc>
                <a:extLst>
                  <a:ext uri="{0D108BD9-81ED-4DB2-BD59-A6C34878D82A}">
                    <a16:rowId xmlns:a16="http://schemas.microsoft.com/office/drawing/2014/main" val="3008482295"/>
                  </a:ext>
                </a:extLst>
              </a:tr>
            </a:tbl>
          </a:graphicData>
        </a:graphic>
      </p:graphicFrame>
      <p:sp>
        <p:nvSpPr>
          <p:cNvPr id="5" name="角丸四角形 4"/>
          <p:cNvSpPr/>
          <p:nvPr/>
        </p:nvSpPr>
        <p:spPr bwMode="auto">
          <a:xfrm>
            <a:off x="1271464" y="5000262"/>
            <a:ext cx="2950376" cy="877011"/>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潜伏期間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48</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時間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角丸四角形 10"/>
          <p:cNvSpPr/>
          <p:nvPr/>
        </p:nvSpPr>
        <p:spPr bwMode="auto">
          <a:xfrm>
            <a:off x="5850326" y="2259279"/>
            <a:ext cx="2417797" cy="952500"/>
          </a:xfrm>
          <a:prstGeom prst="roundRect">
            <a:avLst/>
          </a:prstGeom>
          <a:solidFill>
            <a:srgbClr val="F1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おう吐</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下痢等</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3</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5</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日</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21" name="テキスト ボックス 20"/>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sp>
        <p:nvSpPr>
          <p:cNvPr id="7" name="右矢印 6"/>
          <p:cNvSpPr/>
          <p:nvPr/>
        </p:nvSpPr>
        <p:spPr>
          <a:xfrm>
            <a:off x="2830996" y="1035998"/>
            <a:ext cx="8331408" cy="76277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bwMode="auto">
          <a:xfrm>
            <a:off x="4367808" y="4993426"/>
            <a:ext cx="6336704" cy="883847"/>
          </a:xfrm>
          <a:prstGeom prst="roundRect">
            <a:avLst/>
          </a:prstGeom>
          <a:solidFill>
            <a:srgbClr val="E25457"/>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体外にウイルスを排出</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週間～</a:t>
            </a: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か月</a:t>
            </a:r>
            <a:endPar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38" name="星 10 37"/>
          <p:cNvSpPr/>
          <p:nvPr/>
        </p:nvSpPr>
        <p:spPr>
          <a:xfrm>
            <a:off x="5455492" y="1218187"/>
            <a:ext cx="1655639" cy="897211"/>
          </a:xfrm>
          <a:prstGeom prst="star10">
            <a:avLst>
              <a:gd name="adj" fmla="val 37262"/>
              <a:gd name="hf" fmla="val 105146"/>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発症</a:t>
            </a:r>
          </a:p>
        </p:txBody>
      </p:sp>
      <p:sp>
        <p:nvSpPr>
          <p:cNvPr id="39" name="楕円 38"/>
          <p:cNvSpPr/>
          <p:nvPr/>
        </p:nvSpPr>
        <p:spPr>
          <a:xfrm>
            <a:off x="5438678" y="3799227"/>
            <a:ext cx="3389817" cy="1135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無症状</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不顕性感染</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41" name="直線矢印コネクタ 40"/>
          <p:cNvCxnSpPr/>
          <p:nvPr/>
        </p:nvCxnSpPr>
        <p:spPr>
          <a:xfrm flipV="1">
            <a:off x="2528183" y="2618134"/>
            <a:ext cx="2294024" cy="8942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8866905" y="4377965"/>
            <a:ext cx="1764033" cy="6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8472264" y="2753736"/>
            <a:ext cx="302653" cy="1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9906916" y="2756638"/>
            <a:ext cx="665749" cy="2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1" name="四角形吹き出し 90"/>
          <p:cNvSpPr/>
          <p:nvPr/>
        </p:nvSpPr>
        <p:spPr>
          <a:xfrm>
            <a:off x="4221840" y="5989643"/>
            <a:ext cx="7527196" cy="720080"/>
          </a:xfrm>
          <a:prstGeom prst="wedgeRectCallout">
            <a:avLst>
              <a:gd name="adj1" fmla="val -29138"/>
              <a:gd name="adj2" fmla="val -99850"/>
            </a:avLst>
          </a:prstGeom>
          <a:solidFill>
            <a:schemeClr val="bg1"/>
          </a:solid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defRPr/>
            </a:pPr>
            <a:r>
              <a:rPr kumimoji="1" lang="ja-JP" altLang="en-US" sz="28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rPr>
              <a:t>トイレ等を介して人に感染させてしまう危険性あり！</a:t>
            </a:r>
            <a:endParaRPr kumimoji="1" lang="en-US" altLang="ja-JP" sz="28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endParaRPr>
          </a:p>
        </p:txBody>
      </p:sp>
      <p:sp>
        <p:nvSpPr>
          <p:cNvPr id="9" name="四角形吹き出し 8"/>
          <p:cNvSpPr/>
          <p:nvPr/>
        </p:nvSpPr>
        <p:spPr>
          <a:xfrm>
            <a:off x="2125136" y="1972200"/>
            <a:ext cx="1301771" cy="804486"/>
          </a:xfrm>
          <a:prstGeom prst="wedgeRectCallout">
            <a:avLst>
              <a:gd name="adj1" fmla="val -36303"/>
              <a:gd name="adj2" fmla="val 657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感染</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97" y="2765567"/>
            <a:ext cx="1171080" cy="202204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243" y="1526865"/>
            <a:ext cx="1179083" cy="202204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925" y="3615643"/>
            <a:ext cx="1171080" cy="2022047"/>
          </a:xfrm>
          <a:prstGeom prst="rect">
            <a:avLst/>
          </a:prstGeom>
        </p:spPr>
      </p:pic>
      <p:cxnSp>
        <p:nvCxnSpPr>
          <p:cNvPr id="77" name="直線矢印コネクタ 76"/>
          <p:cNvCxnSpPr/>
          <p:nvPr/>
        </p:nvCxnSpPr>
        <p:spPr>
          <a:xfrm>
            <a:off x="2528183" y="3799227"/>
            <a:ext cx="2325970" cy="637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498" y="1703045"/>
            <a:ext cx="1171080" cy="2022047"/>
          </a:xfrm>
          <a:prstGeom prst="rect">
            <a:avLst/>
          </a:prstGeom>
        </p:spPr>
      </p:pic>
    </p:spTree>
    <p:extLst>
      <p:ext uri="{BB962C8B-B14F-4D97-AF65-F5344CB8AC3E}">
        <p14:creationId xmlns:p14="http://schemas.microsoft.com/office/powerpoint/2010/main" val="270456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ACF43E8-CD21-42A9-94B0-A558EE01D994}"/>
              </a:ext>
            </a:extLst>
          </p:cNvPr>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定期的な検便検査</a:t>
            </a:r>
          </a:p>
        </p:txBody>
      </p:sp>
      <p:sp>
        <p:nvSpPr>
          <p:cNvPr id="3" name="Rectangle 3">
            <a:extLst>
              <a:ext uri="{FF2B5EF4-FFF2-40B4-BE49-F238E27FC236}">
                <a16:creationId xmlns:a16="http://schemas.microsoft.com/office/drawing/2014/main" id="{F6FBD37A-B557-4132-B799-C75F504C1C9B}"/>
              </a:ext>
            </a:extLst>
          </p:cNvPr>
          <p:cNvSpPr txBox="1">
            <a:spLocks noChangeArrowheads="1"/>
          </p:cNvSpPr>
          <p:nvPr/>
        </p:nvSpPr>
        <p:spPr>
          <a:xfrm>
            <a:off x="623392" y="1340768"/>
            <a:ext cx="11377264" cy="5328592"/>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en-US" altLang="ja-JP" sz="2800" b="1" dirty="0">
                <a:latin typeface="BIZ UDPゴシック" panose="020B0400000000000000" pitchFamily="50" charset="-128"/>
                <a:ea typeface="BIZ UDPゴシック" panose="020B0400000000000000" pitchFamily="50" charset="-128"/>
              </a:rPr>
              <a:t>Q:</a:t>
            </a:r>
            <a:r>
              <a:rPr lang="ja-JP" altLang="en-US" sz="2800" b="1" dirty="0">
                <a:latin typeface="BIZ UDPゴシック" panose="020B0400000000000000" pitchFamily="50" charset="-128"/>
                <a:ea typeface="BIZ UDPゴシック" panose="020B0400000000000000" pitchFamily="50" charset="-128"/>
              </a:rPr>
              <a:t>検便検査　何のため？</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ja-JP" altLang="en-US" b="1" dirty="0">
                <a:solidFill>
                  <a:srgbClr val="FF0000"/>
                </a:solidFill>
                <a:latin typeface="BIZ UDPゴシック" panose="020B0400000000000000" pitchFamily="50" charset="-128"/>
                <a:ea typeface="BIZ UDPゴシック" panose="020B0400000000000000" pitchFamily="50" charset="-128"/>
              </a:rPr>
              <a:t>→無症状感染者を早期に発見するため</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例　大量調理施設衛生管理マニュアル　→　月１回以上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学校給食衛生管理基準　→　毎月</a:t>
            </a: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水道法施行規則　→　</a:t>
            </a:r>
            <a:r>
              <a:rPr lang="en-US" altLang="ja-JP" sz="2000" b="1" dirty="0">
                <a:latin typeface="BIZ UDPゴシック" panose="020B0400000000000000" pitchFamily="50" charset="-128"/>
                <a:ea typeface="BIZ UDPゴシック" panose="020B0400000000000000" pitchFamily="50" charset="-128"/>
              </a:rPr>
              <a:t>6</a:t>
            </a:r>
            <a:r>
              <a:rPr lang="ja-JP" altLang="en-US" sz="2000" b="1" dirty="0">
                <a:latin typeface="BIZ UDPゴシック" panose="020B0400000000000000" pitchFamily="50" charset="-128"/>
                <a:ea typeface="BIZ UDPゴシック" panose="020B0400000000000000" pitchFamily="50" charset="-128"/>
              </a:rPr>
              <a:t>か月毎</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万が一、検査結果が陽性になったら、すぐに管理者等に報告すること！</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dirty="0">
                <a:latin typeface="BIZ UDPゴシック" panose="020B0400000000000000" pitchFamily="50" charset="-128"/>
                <a:ea typeface="BIZ UDPゴシック" panose="020B0400000000000000" pitchFamily="50" charset="-128"/>
              </a:rPr>
              <a:t>場合により、保健所から管理状況等の確認をさせていただく場合があります。</a:t>
            </a:r>
            <a:endParaRPr lang="en-US" altLang="ja-JP" sz="2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97FEB950-F9A7-4720-88E4-9578BEFF1C82}"/>
              </a:ext>
            </a:extLst>
          </p:cNvPr>
          <p:cNvPicPr>
            <a:picLocks noChangeAspect="1"/>
          </p:cNvPicPr>
          <p:nvPr/>
        </p:nvPicPr>
        <p:blipFill>
          <a:blip r:embed="rId3"/>
          <a:stretch>
            <a:fillRect/>
          </a:stretch>
        </p:blipFill>
        <p:spPr>
          <a:xfrm>
            <a:off x="9048328" y="1916832"/>
            <a:ext cx="2160240" cy="2196184"/>
          </a:xfrm>
          <a:prstGeom prst="rect">
            <a:avLst/>
          </a:prstGeom>
        </p:spPr>
      </p:pic>
    </p:spTree>
    <p:extLst>
      <p:ext uri="{BB962C8B-B14F-4D97-AF65-F5344CB8AC3E}">
        <p14:creationId xmlns:p14="http://schemas.microsoft.com/office/powerpoint/2010/main" val="227880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665925" y="2702490"/>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①調理員は、他の職員との接触、施設の供用を極力避ける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r>
              <a:rPr lang="ja-JP" altLang="en-US" sz="4000" dirty="0">
                <a:solidFill>
                  <a:prstClr val="white"/>
                </a:solidFill>
                <a:latin typeface="HGPｺﾞｼｯｸM" panose="020B0600000000000000" pitchFamily="50" charset="-128"/>
                <a:ea typeface="HGPｺﾞｼｯｸM" panose="020B0600000000000000" pitchFamily="50" charset="-128"/>
              </a:rPr>
              <a:t>調理室への持ち込みによる食中毒の防止</a:t>
            </a:r>
          </a:p>
        </p:txBody>
      </p:sp>
      <p:sp>
        <p:nvSpPr>
          <p:cNvPr id="12" name="正方形/長方形 1"/>
          <p:cNvSpPr>
            <a:spLocks noChangeArrowheads="1"/>
          </p:cNvSpPr>
          <p:nvPr/>
        </p:nvSpPr>
        <p:spPr bwMode="auto">
          <a:xfrm>
            <a:off x="665246" y="3357134"/>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②給食は調理室の外で受け渡し、調理員は配膳を行わない</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1"/>
          <p:cNvSpPr>
            <a:spLocks noChangeArrowheads="1"/>
          </p:cNvSpPr>
          <p:nvPr/>
        </p:nvSpPr>
        <p:spPr bwMode="auto">
          <a:xfrm>
            <a:off x="665925" y="4011264"/>
            <a:ext cx="10978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③配膳車は消毒してから調理室に返却する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4" name="正方形/長方形 1"/>
          <p:cNvSpPr>
            <a:spLocks noChangeArrowheads="1"/>
          </p:cNvSpPr>
          <p:nvPr/>
        </p:nvSpPr>
        <p:spPr bwMode="auto">
          <a:xfrm>
            <a:off x="281542" y="1097052"/>
            <a:ext cx="117463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srgbClr val="FF0000"/>
                </a:solidFill>
                <a:latin typeface="HGPｺﾞｼｯｸM" panose="020B0600000000000000" pitchFamily="50" charset="-128"/>
                <a:ea typeface="HGPｺﾞｼｯｸM" panose="020B0600000000000000" pitchFamily="50" charset="-128"/>
              </a:rPr>
              <a:t>施設内のノロウイルス等を調理室内に持ち込まないよう注意しましょう</a:t>
            </a:r>
            <a:endParaRPr lang="en-US" altLang="ja-JP" sz="3200" dirty="0">
              <a:solidFill>
                <a:srgbClr val="FF0000"/>
              </a:solidFill>
              <a:latin typeface="HGPｺﾞｼｯｸM" panose="020B0600000000000000" pitchFamily="50" charset="-128"/>
              <a:ea typeface="HGPｺﾞｼｯｸM" panose="020B0600000000000000" pitchFamily="50" charset="-128"/>
            </a:endParaRPr>
          </a:p>
        </p:txBody>
      </p:sp>
      <p:sp>
        <p:nvSpPr>
          <p:cNvPr id="7" name="正方形/長方形 1"/>
          <p:cNvSpPr>
            <a:spLocks noChangeArrowheads="1"/>
          </p:cNvSpPr>
          <p:nvPr/>
        </p:nvSpPr>
        <p:spPr bwMode="auto">
          <a:xfrm>
            <a:off x="665925" y="4683730"/>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④嘔吐物等で汚染された食器は、消毒してから調理室に</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
          <p:cNvSpPr>
            <a:spLocks noChangeArrowheads="1"/>
          </p:cNvSpPr>
          <p:nvPr/>
        </p:nvSpPr>
        <p:spPr bwMode="auto">
          <a:xfrm>
            <a:off x="665246" y="5781364"/>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⑤非加熱のメニューや加熱調理後に手を加えるメニューを</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自粛する（施設内流行時）</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754ABE63-C796-4AD7-9270-130E56F8DDFE}"/>
              </a:ext>
            </a:extLst>
          </p:cNvPr>
          <p:cNvSpPr txBox="1"/>
          <p:nvPr/>
        </p:nvSpPr>
        <p:spPr>
          <a:xfrm>
            <a:off x="281542" y="1841229"/>
            <a:ext cx="7712368" cy="646331"/>
          </a:xfrm>
          <a:prstGeom prst="rect">
            <a:avLst/>
          </a:prstGeom>
          <a:noFill/>
          <a:ln w="28575">
            <a:solidFill>
              <a:srgbClr val="FF0000"/>
            </a:solidFill>
          </a:ln>
        </p:spPr>
        <p:txBody>
          <a:bodyPr wrap="none" rtlCol="0">
            <a:spAutoFit/>
          </a:bodyPr>
          <a:lstStyle/>
          <a:p>
            <a:r>
              <a:rPr kumimoji="1" lang="ja-JP" altLang="en-US" sz="3600" b="1" dirty="0">
                <a:solidFill>
                  <a:srgbClr val="FF0000"/>
                </a:solidFill>
                <a:latin typeface="HGPｺﾞｼｯｸM" panose="020B0600000000000000" pitchFamily="50" charset="-128"/>
                <a:ea typeface="HGPｺﾞｼｯｸM" panose="020B0600000000000000" pitchFamily="50" charset="-128"/>
              </a:rPr>
              <a:t>調理室へウイルス</a:t>
            </a:r>
            <a:r>
              <a:rPr lang="ja-JP" altLang="en-US" sz="3600" b="1" dirty="0">
                <a:solidFill>
                  <a:srgbClr val="FF0000"/>
                </a:solidFill>
                <a:latin typeface="HGPｺﾞｼｯｸM" panose="020B0600000000000000" pitchFamily="50" charset="-128"/>
                <a:ea typeface="HGPｺﾞｼｯｸM" panose="020B0600000000000000" pitchFamily="50" charset="-128"/>
              </a:rPr>
              <a:t>を持ち込まないために</a:t>
            </a:r>
            <a:endParaRPr kumimoji="1" lang="en-US" altLang="ja-JP" sz="3600" b="1"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118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443372" y="1914228"/>
            <a:ext cx="11305256" cy="4611116"/>
          </a:xfrm>
        </p:spPr>
        <p:txBody>
          <a:bodyPr/>
          <a:lstStyle/>
          <a:p>
            <a:pPr eaLnBrk="1" hangingPunct="1">
              <a:spcBef>
                <a:spcPct val="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健康管理</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家族等に下痢等の症状がある人がいる場合、症状の有無に関係</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なく自分も感染している可能性がある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ts val="1200"/>
              </a:spcBef>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従事について</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下痢、おう吐のあった人は、すぐに責任者に報告する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下痢、おう吐のあった人は、食品を取り扱う業務（調理、配膳、</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喫食補助等）に従事しない</a:t>
            </a:r>
            <a:endParaRPr lang="en-US" altLang="ja-JP" sz="3000" dirty="0">
              <a:latin typeface="HGPｺﾞｼｯｸM" panose="020B0600000000000000" pitchFamily="50" charset="-128"/>
              <a:ea typeface="HGPｺﾞｼｯｸM" panose="020B0600000000000000" pitchFamily="50" charset="-128"/>
            </a:endParaRPr>
          </a:p>
          <a:p>
            <a:pPr eaLnBrk="1" hangingPunct="1">
              <a:spcBef>
                <a:spcPts val="120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トイレ使用時の注意</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専用の履物に交換する、手洗いの徹底</a:t>
            </a:r>
            <a:endParaRPr lang="en-US" altLang="ja-JP" sz="3000" dirty="0">
              <a:solidFill>
                <a:srgbClr val="0033CC"/>
              </a:solidFill>
              <a:latin typeface="HGPｺﾞｼｯｸM" panose="020B0600000000000000" pitchFamily="50" charset="-128"/>
              <a:ea typeface="HGPｺﾞｼｯｸM" panose="020B0600000000000000" pitchFamily="50" charset="-128"/>
            </a:endParaRPr>
          </a:p>
        </p:txBody>
      </p:sp>
      <p:sp>
        <p:nvSpPr>
          <p:cNvPr id="4" name="Rectangle 3"/>
          <p:cNvSpPr txBox="1">
            <a:spLocks noChangeArrowheads="1"/>
          </p:cNvSpPr>
          <p:nvPr/>
        </p:nvSpPr>
        <p:spPr bwMode="auto">
          <a:xfrm>
            <a:off x="767408" y="1123915"/>
            <a:ext cx="9145016" cy="643508"/>
          </a:xfrm>
          <a:prstGeom prst="rect">
            <a:avLst/>
          </a:prstGeom>
          <a:noFill/>
          <a:ln w="63500">
            <a:solidFill>
              <a:srgbClr val="FF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342900" marR="0" lvl="0" indent="-342900" algn="ctr" defTabSz="914400" rtl="0" eaLnBrk="1" fontAlgn="base" latinLnBrk="0" hangingPunct="1">
              <a:lnSpc>
                <a:spcPct val="100000"/>
              </a:lnSpc>
              <a:spcBef>
                <a:spcPct val="20000"/>
              </a:spcBef>
              <a:spcAft>
                <a:spcPct val="0"/>
              </a:spcAft>
              <a:buClr>
                <a:srgbClr val="800080"/>
              </a:buClr>
              <a:buSzPct val="90000"/>
              <a:buFontTx/>
              <a:buNone/>
              <a:tabLst/>
              <a:defRPr/>
            </a:pPr>
            <a:r>
              <a:rPr kumimoji="1" lang="ja-JP" altLang="en-US" sz="3400" b="0" i="0" u="none" strike="noStrike" kern="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感染源とならないように日頃から注意すること</a:t>
            </a:r>
          </a:p>
        </p:txBody>
      </p:sp>
      <p:sp>
        <p:nvSpPr>
          <p:cNvPr id="5" name="テキスト ボックス 4"/>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持ち込まない　拡げない</a:t>
            </a:r>
          </a:p>
        </p:txBody>
      </p:sp>
    </p:spTree>
    <p:extLst>
      <p:ext uri="{BB962C8B-B14F-4D97-AF65-F5344CB8AC3E}">
        <p14:creationId xmlns:p14="http://schemas.microsoft.com/office/powerpoint/2010/main" val="129474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245519" y="565740"/>
            <a:ext cx="7700962" cy="647700"/>
          </a:xfrm>
        </p:spPr>
        <p:txBody>
          <a:bodyPr rtlCol="0">
            <a:noAutofit/>
          </a:bodyPr>
          <a:lstStyle/>
          <a:p>
            <a:pPr eaLnBrk="1" fontAlgn="auto" hangingPunct="1">
              <a:spcAft>
                <a:spcPts val="0"/>
              </a:spcAft>
              <a:defRPr/>
            </a:pPr>
            <a:r>
              <a:rPr lang="ja-JP" altLang="en-US" sz="3600" dirty="0">
                <a:latin typeface="BIZ UDPゴシック" panose="020B0400000000000000" pitchFamily="50" charset="-128"/>
                <a:ea typeface="BIZ UDPゴシック" panose="020B0400000000000000" pitchFamily="50" charset="-128"/>
              </a:rPr>
              <a:t>吐物処理の流れ</a:t>
            </a:r>
          </a:p>
        </p:txBody>
      </p:sp>
      <p:sp>
        <p:nvSpPr>
          <p:cNvPr id="73731" name="Text Box 3"/>
          <p:cNvSpPr txBox="1">
            <a:spLocks noChangeArrowheads="1"/>
          </p:cNvSpPr>
          <p:nvPr/>
        </p:nvSpPr>
        <p:spPr bwMode="auto">
          <a:xfrm>
            <a:off x="1526233" y="1415673"/>
            <a:ext cx="845819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just" eaLnBrk="1" hangingPunct="1">
              <a:spcBef>
                <a:spcPts val="1200"/>
              </a:spcBef>
              <a:buFontTx/>
              <a:buNone/>
            </a:pPr>
            <a:r>
              <a:rPr lang="ja-JP" altLang="en-US" sz="3600" dirty="0">
                <a:latin typeface="BIZ UDPゴシック" panose="020B0400000000000000" pitchFamily="50" charset="-128"/>
                <a:ea typeface="BIZ UDPゴシック" panose="020B0400000000000000" pitchFamily="50" charset="-128"/>
              </a:rPr>
              <a:t>１　スタッフへ声かけをする</a:t>
            </a:r>
          </a:p>
          <a:p>
            <a:pPr algn="just" eaLnBrk="1" hangingPunct="1">
              <a:spcBef>
                <a:spcPts val="1200"/>
              </a:spcBef>
              <a:buFontTx/>
              <a:buNone/>
            </a:pPr>
            <a:r>
              <a:rPr lang="ja-JP" altLang="en-US" sz="3600" dirty="0">
                <a:latin typeface="BIZ UDPゴシック" panose="020B0400000000000000" pitchFamily="50" charset="-128"/>
                <a:ea typeface="BIZ UDPゴシック" panose="020B0400000000000000" pitchFamily="50" charset="-128"/>
              </a:rPr>
              <a:t>２　役割分担をする</a:t>
            </a:r>
            <a:endParaRPr lang="en-US" altLang="ja-JP" sz="3600" dirty="0">
              <a:latin typeface="BIZ UDPゴシック" panose="020B0400000000000000" pitchFamily="50" charset="-128"/>
              <a:ea typeface="BIZ UDPゴシック" panose="020B0400000000000000" pitchFamily="50" charset="-128"/>
            </a:endParaRPr>
          </a:p>
          <a:p>
            <a:pPr algn="just" eaLnBrk="1" hangingPunct="1">
              <a:spcBef>
                <a:spcPts val="1200"/>
              </a:spcBef>
              <a:buNone/>
            </a:pPr>
            <a:r>
              <a:rPr lang="ja-JP" altLang="en-US" sz="3600" dirty="0">
                <a:latin typeface="BIZ UDPゴシック" panose="020B0400000000000000" pitchFamily="50" charset="-128"/>
                <a:ea typeface="BIZ UDPゴシック" panose="020B0400000000000000" pitchFamily="50" charset="-128"/>
              </a:rPr>
              <a:t>　①　付近の入所者等を避難させる</a:t>
            </a:r>
          </a:p>
          <a:p>
            <a:pPr algn="just" eaLnBrk="1" hangingPunct="1">
              <a:spcBef>
                <a:spcPts val="1200"/>
              </a:spcBef>
              <a:buNone/>
            </a:pPr>
            <a:r>
              <a:rPr lang="ja-JP" altLang="en-US" sz="3600" dirty="0">
                <a:latin typeface="BIZ UDPゴシック" panose="020B0400000000000000" pitchFamily="50" charset="-128"/>
                <a:ea typeface="BIZ UDPゴシック" panose="020B0400000000000000" pitchFamily="50" charset="-128"/>
              </a:rPr>
              <a:t>　②　嘔吐者を介抱する</a:t>
            </a:r>
          </a:p>
          <a:p>
            <a:pPr algn="just" eaLnBrk="1" hangingPunct="1">
              <a:spcBef>
                <a:spcPts val="1200"/>
              </a:spcBef>
              <a:buFontTx/>
              <a:buNone/>
            </a:pPr>
            <a:r>
              <a:rPr lang="ja-JP" altLang="en-US" sz="3600" dirty="0">
                <a:latin typeface="BIZ UDPゴシック" panose="020B0400000000000000" pitchFamily="50" charset="-128"/>
                <a:ea typeface="BIZ UDPゴシック" panose="020B0400000000000000" pitchFamily="50" charset="-128"/>
              </a:rPr>
              <a:t>　③　窓や扉を開けて換気する</a:t>
            </a:r>
          </a:p>
          <a:p>
            <a:pPr algn="just" eaLnBrk="1" hangingPunct="1">
              <a:spcBef>
                <a:spcPts val="1200"/>
              </a:spcBef>
              <a:buFontTx/>
              <a:buNone/>
            </a:pPr>
            <a:r>
              <a:rPr lang="ja-JP" altLang="en-US" sz="3600" dirty="0">
                <a:latin typeface="BIZ UDPゴシック" panose="020B0400000000000000" pitchFamily="50" charset="-128"/>
                <a:ea typeface="BIZ UDPゴシック" panose="020B0400000000000000" pitchFamily="50" charset="-128"/>
              </a:rPr>
              <a:t>　④　消毒液を作る等</a:t>
            </a:r>
          </a:p>
          <a:p>
            <a:pPr algn="just" eaLnBrk="1" hangingPunct="1">
              <a:spcBef>
                <a:spcPts val="1200"/>
              </a:spcBef>
              <a:buFontTx/>
              <a:buNone/>
            </a:pPr>
            <a:r>
              <a:rPr lang="ja-JP" altLang="en-US" sz="3600" dirty="0">
                <a:latin typeface="BIZ UDPゴシック" panose="020B0400000000000000" pitchFamily="50" charset="-128"/>
                <a:ea typeface="BIZ UDPゴシック" panose="020B0400000000000000" pitchFamily="50" charset="-128"/>
              </a:rPr>
              <a:t>３　嘔吐物を処理する</a:t>
            </a:r>
          </a:p>
        </p:txBody>
      </p:sp>
      <p:grpSp>
        <p:nvGrpSpPr>
          <p:cNvPr id="4" name="グループ化 3"/>
          <p:cNvGrpSpPr/>
          <p:nvPr/>
        </p:nvGrpSpPr>
        <p:grpSpPr>
          <a:xfrm>
            <a:off x="8603517" y="1988840"/>
            <a:ext cx="2761830" cy="4007442"/>
            <a:chOff x="9143577" y="861718"/>
            <a:chExt cx="2761830" cy="4007442"/>
          </a:xfrm>
        </p:grpSpPr>
        <p:sp>
          <p:nvSpPr>
            <p:cNvPr id="5" name="下矢印吹き出し 4"/>
            <p:cNvSpPr/>
            <p:nvPr/>
          </p:nvSpPr>
          <p:spPr>
            <a:xfrm>
              <a:off x="9552384" y="861718"/>
              <a:ext cx="1872208" cy="1271138"/>
            </a:xfrm>
            <a:prstGeom prst="downArrowCallout">
              <a:avLst>
                <a:gd name="adj1" fmla="val 22233"/>
                <a:gd name="adj2" fmla="val 23617"/>
                <a:gd name="adj3" fmla="val 22233"/>
                <a:gd name="adj4" fmla="val 6497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処理</a:t>
              </a:r>
              <a:r>
                <a:rPr kumimoji="1" lang="ja-JP" altLang="en-US" dirty="0">
                  <a:latin typeface="BIZ UDPゴシック" panose="020B0400000000000000" pitchFamily="50" charset="-128"/>
                  <a:ea typeface="BIZ UDPゴシック" panose="020B0400000000000000" pitchFamily="50" charset="-128"/>
                </a:rPr>
                <a:t>方法の解説動画はこちら</a:t>
              </a:r>
            </a:p>
          </p:txBody>
        </p:sp>
        <p:pic>
          <p:nvPicPr>
            <p:cNvPr id="6" name="図 5"/>
            <p:cNvPicPr>
              <a:picLocks noChangeAspect="1"/>
            </p:cNvPicPr>
            <p:nvPr/>
          </p:nvPicPr>
          <p:blipFill>
            <a:blip r:embed="rId3"/>
            <a:stretch>
              <a:fillRect/>
            </a:stretch>
          </p:blipFill>
          <p:spPr>
            <a:xfrm>
              <a:off x="9768408" y="2284204"/>
              <a:ext cx="1512168" cy="1512168"/>
            </a:xfrm>
            <a:prstGeom prst="rect">
              <a:avLst/>
            </a:prstGeom>
          </p:spPr>
        </p:pic>
        <p:sp>
          <p:nvSpPr>
            <p:cNvPr id="7" name="正方形/長方形 6"/>
            <p:cNvSpPr/>
            <p:nvPr/>
          </p:nvSpPr>
          <p:spPr>
            <a:xfrm>
              <a:off x="9143577" y="3933056"/>
              <a:ext cx="2761830" cy="9361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dirty="0">
                  <a:latin typeface="BIZ UDPゴシック" panose="020B0400000000000000" pitchFamily="50" charset="-128"/>
                  <a:ea typeface="BIZ UDPゴシック" panose="020B0400000000000000" pitchFamily="50" charset="-128"/>
                </a:rPr>
                <a:t>「実践で学ぶ嘔吐物処理」</a:t>
              </a:r>
            </a:p>
            <a:p>
              <a:pPr>
                <a:spcBef>
                  <a:spcPts val="600"/>
                </a:spcBef>
              </a:pPr>
              <a:r>
                <a:rPr lang="ja-JP" altLang="en-US" sz="1600" dirty="0">
                  <a:latin typeface="BIZ UDPゴシック" panose="020B0400000000000000" pitchFamily="50" charset="-128"/>
                  <a:ea typeface="BIZ UDPゴシック" panose="020B0400000000000000" pitchFamily="50" charset="-128"/>
                </a:rPr>
                <a:t>（保土ケ谷福祉保健</a:t>
              </a:r>
            </a:p>
            <a:p>
              <a:r>
                <a:rPr lang="ja-JP" altLang="en-US" sz="1600" dirty="0">
                  <a:latin typeface="BIZ UDPゴシック" panose="020B0400000000000000" pitchFamily="50" charset="-128"/>
                  <a:ea typeface="BIZ UDPゴシック" panose="020B0400000000000000" pitchFamily="50" charset="-128"/>
                </a:rPr>
                <a:t>センター作成）</a:t>
              </a:r>
              <a:endParaRPr kumimoji="1" lang="ja-JP" altLang="en-US" sz="16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6629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279576" y="476672"/>
            <a:ext cx="7920034" cy="646112"/>
          </a:xfrm>
        </p:spPr>
        <p:txBody>
          <a:bodyPr rtlCol="0">
            <a:normAutofit fontScale="90000"/>
          </a:bodyPr>
          <a:lstStyle/>
          <a:p>
            <a:pPr>
              <a:defRPr/>
            </a:pPr>
            <a:r>
              <a:rPr lang="ja-JP" altLang="en-US" sz="4000" b="1" dirty="0">
                <a:latin typeface="BIZ UDPゴシック" panose="020B0400000000000000" pitchFamily="50" charset="-128"/>
                <a:ea typeface="BIZ UDPゴシック" panose="020B0400000000000000" pitchFamily="50" charset="-128"/>
              </a:rPr>
              <a:t>吐物の飛散の範囲</a:t>
            </a:r>
          </a:p>
        </p:txBody>
      </p:sp>
      <p:pic>
        <p:nvPicPr>
          <p:cNvPr id="72707" name="Picture 3" descr="003_3m範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5" y="1156157"/>
            <a:ext cx="7920037"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2999233" y="5505907"/>
            <a:ext cx="648072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defRPr/>
            </a:pPr>
            <a:r>
              <a:rPr lang="en-US" altLang="ja-JP" sz="3400" dirty="0">
                <a:solidFill>
                  <a:srgbClr val="FF0000"/>
                </a:solidFill>
                <a:latin typeface="BIZ UDPゴシック" panose="020B0400000000000000" pitchFamily="50" charset="-128"/>
                <a:ea typeface="BIZ UDPゴシック" panose="020B0400000000000000" pitchFamily="50" charset="-128"/>
              </a:rPr>
              <a:t>※</a:t>
            </a:r>
            <a:r>
              <a:rPr lang="ja-JP" altLang="en-US" sz="3400" dirty="0">
                <a:solidFill>
                  <a:srgbClr val="FF0000"/>
                </a:solidFill>
                <a:latin typeface="BIZ UDPゴシック" panose="020B0400000000000000" pitchFamily="50" charset="-128"/>
                <a:ea typeface="BIZ UDPゴシック" panose="020B0400000000000000" pitchFamily="50" charset="-128"/>
              </a:rPr>
              <a:t>付近の入所者の避難が重要</a:t>
            </a:r>
            <a:r>
              <a:rPr lang="en-US" altLang="ja-JP" sz="3400" dirty="0">
                <a:solidFill>
                  <a:srgbClr val="FF0000"/>
                </a:solidFill>
                <a:latin typeface="BIZ UDPゴシック" panose="020B0400000000000000" pitchFamily="50" charset="-128"/>
                <a:ea typeface="BIZ UDPゴシック" panose="020B0400000000000000" pitchFamily="50" charset="-128"/>
              </a:rPr>
              <a:t>!!</a:t>
            </a:r>
            <a:endParaRPr lang="ja-JP" altLang="en-US" sz="3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061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244000" y="332656"/>
            <a:ext cx="7704000" cy="648000"/>
          </a:xfrm>
        </p:spPr>
        <p:txBody>
          <a:bodyPr/>
          <a:lstStyle/>
          <a:p>
            <a:pPr eaLnBrk="1" hangingPunct="1">
              <a:defRPr/>
            </a:pPr>
            <a:r>
              <a:rPr lang="ja-JP" altLang="en-US" b="1" dirty="0"/>
              <a:t>換気の実施</a:t>
            </a:r>
          </a:p>
        </p:txBody>
      </p:sp>
      <p:pic>
        <p:nvPicPr>
          <p:cNvPr id="63491" name="Picture 3" descr="004_換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1412876"/>
            <a:ext cx="60293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AutoShape 11"/>
          <p:cNvSpPr>
            <a:spLocks noChangeArrowheads="1"/>
          </p:cNvSpPr>
          <p:nvPr/>
        </p:nvSpPr>
        <p:spPr bwMode="auto">
          <a:xfrm>
            <a:off x="7752184" y="4127127"/>
            <a:ext cx="3024188" cy="2160588"/>
          </a:xfrm>
          <a:prstGeom prst="wedgeRoundRectCallout">
            <a:avLst>
              <a:gd name="adj1" fmla="val -81810"/>
              <a:gd name="adj2" fmla="val -44634"/>
              <a:gd name="adj3" fmla="val 16667"/>
            </a:avLst>
          </a:prstGeom>
          <a:solidFill>
            <a:srgbClr val="CCFFCC"/>
          </a:solidFill>
          <a:ln w="12700">
            <a:solidFill>
              <a:schemeClr val="accent5">
                <a:lumMod val="75000"/>
              </a:schemeClr>
            </a:solidFill>
            <a:miter lim="800000"/>
            <a:headEnd/>
            <a:tailEnd/>
          </a:ln>
        </p:spPr>
        <p:txBody>
          <a:bodyPr lIns="108000" tIns="0" rIns="108000" bIns="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solidFill>
                  <a:srgbClr val="FF0000"/>
                </a:solidFill>
                <a:latin typeface="BIZ UDPゴシック" panose="020B0400000000000000" pitchFamily="50" charset="-128"/>
                <a:ea typeface="BIZ UDPゴシック" panose="020B0400000000000000" pitchFamily="50" charset="-128"/>
              </a:rPr>
              <a:t>ウイルスが外に出て行くように、空気の流れを</a:t>
            </a:r>
          </a:p>
          <a:p>
            <a:pPr algn="l" eaLnBrk="1" hangingPunct="1"/>
            <a:r>
              <a:rPr lang="ja-JP" altLang="en-US" sz="2800" dirty="0">
                <a:solidFill>
                  <a:srgbClr val="FF0000"/>
                </a:solidFill>
                <a:latin typeface="BIZ UDPゴシック" panose="020B0400000000000000" pitchFamily="50" charset="-128"/>
                <a:ea typeface="BIZ UDPゴシック" panose="020B0400000000000000" pitchFamily="50" charset="-128"/>
              </a:rPr>
              <a:t>作りましょう。</a:t>
            </a:r>
          </a:p>
        </p:txBody>
      </p:sp>
      <p:sp>
        <p:nvSpPr>
          <p:cNvPr id="63493" name="AutoShape 5"/>
          <p:cNvSpPr>
            <a:spLocks noChangeArrowheads="1"/>
          </p:cNvSpPr>
          <p:nvPr/>
        </p:nvSpPr>
        <p:spPr bwMode="auto">
          <a:xfrm>
            <a:off x="4727575" y="1628776"/>
            <a:ext cx="1295400" cy="360363"/>
          </a:xfrm>
          <a:custGeom>
            <a:avLst/>
            <a:gdLst>
              <a:gd name="T0" fmla="*/ 58266013 w 21600"/>
              <a:gd name="T1" fmla="*/ 0 h 21600"/>
              <a:gd name="T2" fmla="*/ 0 w 21600"/>
              <a:gd name="T3" fmla="*/ 3006061 h 21600"/>
              <a:gd name="T4" fmla="*/ 58266013 w 21600"/>
              <a:gd name="T5" fmla="*/ 6012106 h 21600"/>
              <a:gd name="T6" fmla="*/ 77688017 w 21600"/>
              <a:gd name="T7" fmla="*/ 30060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494" name="AutoShape 6"/>
          <p:cNvSpPr>
            <a:spLocks noChangeArrowheads="1"/>
          </p:cNvSpPr>
          <p:nvPr/>
        </p:nvSpPr>
        <p:spPr bwMode="auto">
          <a:xfrm>
            <a:off x="5232400" y="3068638"/>
            <a:ext cx="1295400" cy="360362"/>
          </a:xfrm>
          <a:custGeom>
            <a:avLst/>
            <a:gdLst>
              <a:gd name="T0" fmla="*/ 58266013 w 21600"/>
              <a:gd name="T1" fmla="*/ 0 h 21600"/>
              <a:gd name="T2" fmla="*/ 0 w 21600"/>
              <a:gd name="T3" fmla="*/ 3006036 h 21600"/>
              <a:gd name="T4" fmla="*/ 58266013 w 21600"/>
              <a:gd name="T5" fmla="*/ 6012073 h 21600"/>
              <a:gd name="T6" fmla="*/ 77688017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21559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令和５年　横浜市食中毒発生状況</a:t>
            </a:r>
          </a:p>
        </p:txBody>
      </p:sp>
      <p:graphicFrame>
        <p:nvGraphicFramePr>
          <p:cNvPr id="4" name="グラフ 3">
            <a:extLst>
              <a:ext uri="{FF2B5EF4-FFF2-40B4-BE49-F238E27FC236}">
                <a16:creationId xmlns:a16="http://schemas.microsoft.com/office/drawing/2014/main" id="{F89ADA99-788E-49BE-A5B3-972F4CD41539}"/>
              </a:ext>
            </a:extLst>
          </p:cNvPr>
          <p:cNvGraphicFramePr/>
          <p:nvPr>
            <p:extLst>
              <p:ext uri="{D42A27DB-BD31-4B8C-83A1-F6EECF244321}">
                <p14:modId xmlns:p14="http://schemas.microsoft.com/office/powerpoint/2010/main" val="2499995336"/>
              </p:ext>
            </p:extLst>
          </p:nvPr>
        </p:nvGraphicFramePr>
        <p:xfrm>
          <a:off x="-726" y="1844411"/>
          <a:ext cx="7855568" cy="5013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23B66FB4-ABDD-4042-9364-CCEDE41B2E86}"/>
              </a:ext>
            </a:extLst>
          </p:cNvPr>
          <p:cNvGraphicFramePr/>
          <p:nvPr>
            <p:extLst>
              <p:ext uri="{D42A27DB-BD31-4B8C-83A1-F6EECF244321}">
                <p14:modId xmlns:p14="http://schemas.microsoft.com/office/powerpoint/2010/main" val="1378791551"/>
              </p:ext>
            </p:extLst>
          </p:nvPr>
        </p:nvGraphicFramePr>
        <p:xfrm>
          <a:off x="6096000" y="2024262"/>
          <a:ext cx="7416824" cy="4833738"/>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BA6B6C47-267E-448B-B309-7DE2078DFDB4}"/>
              </a:ext>
            </a:extLst>
          </p:cNvPr>
          <p:cNvSpPr txBox="1"/>
          <p:nvPr/>
        </p:nvSpPr>
        <p:spPr>
          <a:xfrm>
            <a:off x="2206841" y="1111389"/>
            <a:ext cx="87716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事件数</a:t>
            </a:r>
          </a:p>
        </p:txBody>
      </p:sp>
      <p:sp>
        <p:nvSpPr>
          <p:cNvPr id="10" name="テキスト ボックス 9">
            <a:extLst>
              <a:ext uri="{FF2B5EF4-FFF2-40B4-BE49-F238E27FC236}">
                <a16:creationId xmlns:a16="http://schemas.microsoft.com/office/drawing/2014/main" id="{DF1C24D1-48F7-415A-BF08-013DCCCA8F0C}"/>
              </a:ext>
            </a:extLst>
          </p:cNvPr>
          <p:cNvSpPr txBox="1"/>
          <p:nvPr/>
        </p:nvSpPr>
        <p:spPr>
          <a:xfrm>
            <a:off x="9365830" y="1654930"/>
            <a:ext cx="87716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患者数</a:t>
            </a:r>
          </a:p>
        </p:txBody>
      </p:sp>
    </p:spTree>
    <p:extLst>
      <p:ext uri="{BB962C8B-B14F-4D97-AF65-F5344CB8AC3E}">
        <p14:creationId xmlns:p14="http://schemas.microsoft.com/office/powerpoint/2010/main" val="25931199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嘔吐物の処理</a:t>
            </a:r>
          </a:p>
        </p:txBody>
      </p:sp>
      <p:pic>
        <p:nvPicPr>
          <p:cNvPr id="65539" name="Picture 3" descr="007_静かにかぶせ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341439"/>
            <a:ext cx="820896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05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外から内側へ</a:t>
            </a:r>
          </a:p>
        </p:txBody>
      </p:sp>
      <p:pic>
        <p:nvPicPr>
          <p:cNvPr id="66563" name="Picture 3" descr="008_外から内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557338"/>
            <a:ext cx="76327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01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ダメ押しで殺菌</a:t>
            </a:r>
          </a:p>
        </p:txBody>
      </p:sp>
      <p:pic>
        <p:nvPicPr>
          <p:cNvPr id="67587" name="Picture 3" descr="009_10分間浸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484313"/>
            <a:ext cx="76327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1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三点セットを外す</a:t>
            </a:r>
          </a:p>
        </p:txBody>
      </p:sp>
      <p:pic>
        <p:nvPicPr>
          <p:cNvPr id="69635" name="Picture 3" descr="011_エプロン手袋マス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412875"/>
            <a:ext cx="76327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733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三点セットを外す</a:t>
            </a:r>
          </a:p>
        </p:txBody>
      </p:sp>
      <p:pic>
        <p:nvPicPr>
          <p:cNvPr id="70659" name="Picture 3" descr="012_手袋を脱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628776"/>
            <a:ext cx="76327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4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246313" y="290513"/>
            <a:ext cx="7700962" cy="647700"/>
          </a:xfrm>
        </p:spPr>
        <p:txBody>
          <a:bodyPr anchorCtr="0"/>
          <a:lstStyle/>
          <a:p>
            <a:pPr eaLnBrk="1" hangingPunct="1">
              <a:defRPr/>
            </a:pPr>
            <a:r>
              <a:rPr lang="ja-JP" altLang="en-US" b="1" dirty="0"/>
              <a:t>最後に手洗い</a:t>
            </a:r>
          </a:p>
        </p:txBody>
      </p:sp>
      <p:pic>
        <p:nvPicPr>
          <p:cNvPr id="71683" name="Picture 3" descr="013_最後に手洗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700214"/>
            <a:ext cx="7488238"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715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2266720" y="518909"/>
            <a:ext cx="7685087" cy="720000"/>
          </a:xfrm>
          <a:extLst>
            <a:ext uri="{909E8E84-426E-40DD-AFC4-6F175D3DCCD1}">
              <a14:hiddenFill xmlns:a14="http://schemas.microsoft.com/office/drawing/2010/main">
                <a:solidFill>
                  <a:schemeClr val="bg1"/>
                </a:solidFill>
              </a14:hiddenFill>
            </a:ext>
          </a:extLst>
        </p:spPr>
        <p:txBody>
          <a:bodyPr anchorCtr="0"/>
          <a:lstStyle/>
          <a:p>
            <a:pPr eaLnBrk="1" hangingPunct="1">
              <a:defRPr/>
            </a:pPr>
            <a:r>
              <a:rPr lang="en-US" altLang="ja-JP" b="1" dirty="0"/>
              <a:t>『</a:t>
            </a:r>
            <a:r>
              <a:rPr lang="ja-JP" altLang="en-US" b="1" dirty="0"/>
              <a:t>食事中に嘔吐した場合</a:t>
            </a:r>
            <a:r>
              <a:rPr lang="en-US" altLang="ja-JP" b="1" dirty="0"/>
              <a:t>』</a:t>
            </a:r>
          </a:p>
        </p:txBody>
      </p:sp>
      <p:sp>
        <p:nvSpPr>
          <p:cNvPr id="238595" name="Rectangle 6"/>
          <p:cNvSpPr>
            <a:spLocks noGrp="1" noChangeArrowheads="1"/>
          </p:cNvSpPr>
          <p:nvPr>
            <p:ph type="body" sz="half" idx="4294967295"/>
          </p:nvPr>
        </p:nvSpPr>
        <p:spPr>
          <a:xfrm>
            <a:off x="2319338" y="4166168"/>
            <a:ext cx="3314700" cy="647700"/>
          </a:xfrm>
        </p:spPr>
        <p:txBody>
          <a:bodyPr/>
          <a:lstStyle/>
          <a:p>
            <a:pPr eaLnBrk="1" hangingPunct="1">
              <a:buFont typeface="Wingdings" panose="05000000000000000000" pitchFamily="2" charset="2"/>
              <a:buNone/>
              <a:defRPr/>
            </a:pPr>
            <a:r>
              <a:rPr lang="ja-JP" altLang="en-US" dirty="0">
                <a:latin typeface="BIZ UDPゴシック" panose="020B0400000000000000" pitchFamily="50" charset="-128"/>
                <a:ea typeface="BIZ UDPゴシック" panose="020B0400000000000000" pitchFamily="50" charset="-128"/>
              </a:rPr>
              <a:t>食器類・机など</a:t>
            </a:r>
          </a:p>
        </p:txBody>
      </p:sp>
      <p:sp>
        <p:nvSpPr>
          <p:cNvPr id="68612" name="AutoShape 4"/>
          <p:cNvSpPr>
            <a:spLocks noChangeArrowheads="1"/>
          </p:cNvSpPr>
          <p:nvPr/>
        </p:nvSpPr>
        <p:spPr bwMode="auto">
          <a:xfrm>
            <a:off x="2495550" y="5214938"/>
            <a:ext cx="7488238" cy="1135063"/>
          </a:xfrm>
          <a:prstGeom prst="roundRect">
            <a:avLst>
              <a:gd name="adj" fmla="val 16667"/>
            </a:avLst>
          </a:prstGeom>
          <a:solidFill>
            <a:srgbClr val="CCFFFF"/>
          </a:solidFill>
          <a:ln w="9525">
            <a:solidFill>
              <a:schemeClr val="tx1"/>
            </a:solidFill>
            <a:round/>
            <a:headEnd/>
            <a:tailEnd/>
          </a:ln>
          <a:effectLst/>
        </p:spPr>
        <p:txBody>
          <a:bodyPr wrap="none" anchor="ctr"/>
          <a:lstStyle/>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速やかに厨房に連絡を！</a:t>
            </a:r>
          </a:p>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厨房に感染源は絶対に入れないこと！</a:t>
            </a:r>
          </a:p>
        </p:txBody>
      </p:sp>
      <p:sp>
        <p:nvSpPr>
          <p:cNvPr id="74757" name="Rectangle 11"/>
          <p:cNvSpPr>
            <a:spLocks noChangeArrowheads="1"/>
          </p:cNvSpPr>
          <p:nvPr/>
        </p:nvSpPr>
        <p:spPr bwMode="auto">
          <a:xfrm>
            <a:off x="5880100" y="3962400"/>
            <a:ext cx="4787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90000"/>
              </a:lnSpc>
              <a:spcBef>
                <a:spcPct val="20000"/>
              </a:spcBef>
            </a:pPr>
            <a:r>
              <a:rPr lang="ja-JP" altLang="en-US" sz="3200" b="1" dirty="0">
                <a:solidFill>
                  <a:srgbClr val="FF99FF"/>
                </a:solidFill>
              </a:rPr>
              <a:t>　</a:t>
            </a:r>
            <a:r>
              <a:rPr lang="ja-JP" altLang="en-US" sz="3200" b="1" dirty="0"/>
              <a:t>　　　　　</a:t>
            </a:r>
            <a:r>
              <a:rPr lang="ja-JP" altLang="en-US" sz="3200" dirty="0">
                <a:latin typeface="BIZ UDPゴシック" panose="020B0400000000000000" pitchFamily="50" charset="-128"/>
                <a:ea typeface="BIZ UDPゴシック" panose="020B0400000000000000" pitchFamily="50" charset="-128"/>
              </a:rPr>
              <a:t>配膳車</a:t>
            </a:r>
          </a:p>
          <a:p>
            <a:pPr algn="l" eaLnBrk="1" hangingPunct="1">
              <a:lnSpc>
                <a:spcPct val="90000"/>
              </a:lnSpc>
              <a:spcBef>
                <a:spcPct val="20000"/>
              </a:spcBef>
            </a:pPr>
            <a:r>
              <a:rPr lang="ja-JP" altLang="en-US" sz="2800" b="1" dirty="0"/>
              <a:t>　　</a:t>
            </a:r>
            <a:r>
              <a:rPr lang="ja-JP" altLang="en-US" sz="2800" dirty="0">
                <a:latin typeface="BIZ UDPゴシック" panose="020B0400000000000000" pitchFamily="50" charset="-128"/>
                <a:ea typeface="BIZ UDPゴシック" panose="020B0400000000000000" pitchFamily="50" charset="-128"/>
              </a:rPr>
              <a:t>（車輪や取</a:t>
            </a:r>
            <a:r>
              <a:rPr lang="ja-JP" altLang="en-US" sz="2800" dirty="0" err="1">
                <a:latin typeface="BIZ UDPゴシック" panose="020B0400000000000000" pitchFamily="50" charset="-128"/>
                <a:ea typeface="BIZ UDPゴシック" panose="020B0400000000000000" pitchFamily="50" charset="-128"/>
              </a:rPr>
              <a:t>っ</a:t>
            </a:r>
            <a:r>
              <a:rPr lang="ja-JP" altLang="en-US" sz="2800" dirty="0">
                <a:latin typeface="BIZ UDPゴシック" panose="020B0400000000000000" pitchFamily="50" charset="-128"/>
                <a:ea typeface="BIZ UDPゴシック" panose="020B0400000000000000" pitchFamily="50" charset="-128"/>
              </a:rPr>
              <a:t>手等を消毒）</a:t>
            </a:r>
          </a:p>
        </p:txBody>
      </p:sp>
      <p:pic>
        <p:nvPicPr>
          <p:cNvPr id="74758" name="Picture 6" descr="食事_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714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配膳車_s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328738"/>
            <a:ext cx="26654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AutoShape 12"/>
          <p:cNvSpPr>
            <a:spLocks noChangeArrowheads="1"/>
          </p:cNvSpPr>
          <p:nvPr/>
        </p:nvSpPr>
        <p:spPr bwMode="auto">
          <a:xfrm>
            <a:off x="5303912" y="2412072"/>
            <a:ext cx="2223476" cy="1439863"/>
          </a:xfrm>
          <a:prstGeom prst="wedgeRoundRectCallout">
            <a:avLst>
              <a:gd name="adj1" fmla="val -44851"/>
              <a:gd name="adj2" fmla="val -75323"/>
              <a:gd name="adj3" fmla="val 16667"/>
            </a:avLst>
          </a:prstGeom>
          <a:solidFill>
            <a:srgbClr val="FFCCCC"/>
          </a:solidFill>
          <a:ln w="9525">
            <a:solidFill>
              <a:schemeClr val="tx1"/>
            </a:solidFill>
            <a:miter lim="800000"/>
            <a:headEnd/>
            <a:tailEnd/>
          </a:ln>
        </p:spPr>
        <p:txBody>
          <a:bodyPr lIns="36000" r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000" b="1" dirty="0">
                <a:latin typeface="BIZ UDPゴシック" panose="020B0400000000000000" pitchFamily="50" charset="-128"/>
                <a:ea typeface="BIZ UDPゴシック" panose="020B0400000000000000" pitchFamily="50" charset="-128"/>
              </a:rPr>
              <a:t>嘔吐物を処理した者は、その後、食品を取り扱う作業には従事しない！</a:t>
            </a:r>
          </a:p>
        </p:txBody>
      </p:sp>
    </p:spTree>
    <p:extLst>
      <p:ext uri="{BB962C8B-B14F-4D97-AF65-F5344CB8AC3E}">
        <p14:creationId xmlns:p14="http://schemas.microsoft.com/office/powerpoint/2010/main" val="38434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204" y="2491021"/>
            <a:ext cx="1190967" cy="1802854"/>
          </a:xfrm>
          <a:prstGeom prst="rect">
            <a:avLst/>
          </a:prstGeom>
        </p:spPr>
      </p:pic>
      <p:sp>
        <p:nvSpPr>
          <p:cNvPr id="5" name="Text Box 4"/>
          <p:cNvSpPr txBox="1">
            <a:spLocks noChangeArrowheads="1"/>
          </p:cNvSpPr>
          <p:nvPr/>
        </p:nvSpPr>
        <p:spPr bwMode="auto">
          <a:xfrm>
            <a:off x="2516127" y="1124117"/>
            <a:ext cx="7159747" cy="656790"/>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32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ノロウイルスの汚染が起こりやすい場所</a:t>
            </a:r>
          </a:p>
        </p:txBody>
      </p:sp>
      <p:sp>
        <p:nvSpPr>
          <p:cNvPr id="11" name="テキスト ボックス 10"/>
          <p:cNvSpPr txBox="1"/>
          <p:nvPr/>
        </p:nvSpPr>
        <p:spPr>
          <a:xfrm>
            <a:off x="1707301" y="1886420"/>
            <a:ext cx="1731963"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水道の蛇口</a:t>
            </a:r>
          </a:p>
        </p:txBody>
      </p:sp>
      <p:sp>
        <p:nvSpPr>
          <p:cNvPr id="12" name="テキスト ボックス 11"/>
          <p:cNvSpPr txBox="1"/>
          <p:nvPr/>
        </p:nvSpPr>
        <p:spPr>
          <a:xfrm>
            <a:off x="4324756" y="1887215"/>
            <a:ext cx="116089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ドアノブ</a:t>
            </a:r>
          </a:p>
        </p:txBody>
      </p:sp>
      <p:sp>
        <p:nvSpPr>
          <p:cNvPr id="17" name="テキスト ボックス 16"/>
          <p:cNvSpPr txBox="1"/>
          <p:nvPr/>
        </p:nvSpPr>
        <p:spPr>
          <a:xfrm>
            <a:off x="6510277" y="1886420"/>
            <a:ext cx="1112838"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洗面台</a:t>
            </a:r>
          </a:p>
        </p:txBody>
      </p:sp>
      <p:sp>
        <p:nvSpPr>
          <p:cNvPr id="22" name="テキスト ボックス 21"/>
          <p:cNvSpPr txBox="1"/>
          <p:nvPr/>
        </p:nvSpPr>
        <p:spPr>
          <a:xfrm>
            <a:off x="8266051" y="1886420"/>
            <a:ext cx="258654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トイレの便座・フタ</a:t>
            </a:r>
          </a:p>
        </p:txBody>
      </p:sp>
      <p:sp>
        <p:nvSpPr>
          <p:cNvPr id="27" name="AutoShape 7"/>
          <p:cNvSpPr>
            <a:spLocks noChangeArrowheads="1"/>
          </p:cNvSpPr>
          <p:nvPr/>
        </p:nvSpPr>
        <p:spPr bwMode="auto">
          <a:xfrm>
            <a:off x="3299750" y="4651528"/>
            <a:ext cx="5466065" cy="1961566"/>
          </a:xfrm>
          <a:prstGeom prst="roundRect">
            <a:avLst>
              <a:gd name="adj" fmla="val 16667"/>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手指が触れるところ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糞便が汚染するところ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嘔吐物が汚染した場所</a:t>
            </a:r>
          </a:p>
        </p:txBody>
      </p:sp>
      <p:sp>
        <p:nvSpPr>
          <p:cNvPr id="28" name="テキスト ボックス 2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拡げない（消毒）</a:t>
            </a:r>
          </a:p>
        </p:txBody>
      </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231" y="3923342"/>
            <a:ext cx="286224" cy="288875"/>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411" y="2663889"/>
            <a:ext cx="338085" cy="341216"/>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10104902" y="2677111"/>
            <a:ext cx="294660" cy="297388"/>
          </a:xfrm>
          <a:prstGeom prst="rect">
            <a:avLst/>
          </a:prstGeom>
        </p:spPr>
      </p:pic>
      <p:grpSp>
        <p:nvGrpSpPr>
          <p:cNvPr id="9" name="グループ化 8"/>
          <p:cNvGrpSpPr/>
          <p:nvPr/>
        </p:nvGrpSpPr>
        <p:grpSpPr>
          <a:xfrm>
            <a:off x="4041955" y="2988902"/>
            <a:ext cx="1552525" cy="1048813"/>
            <a:chOff x="3999432" y="2819782"/>
            <a:chExt cx="1552525" cy="1048813"/>
          </a:xfrm>
        </p:grpSpPr>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9432" y="2819782"/>
              <a:ext cx="1404118" cy="1048813"/>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525" y="3422108"/>
              <a:ext cx="403196" cy="394262"/>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
              <a:off x="5164032" y="2943438"/>
              <a:ext cx="387925" cy="379329"/>
            </a:xfrm>
            <a:prstGeom prst="rect">
              <a:avLst/>
            </a:prstGeom>
          </p:spPr>
        </p:pic>
      </p:gr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7625">
            <a:off x="9206650" y="3360089"/>
            <a:ext cx="303629" cy="306441"/>
          </a:xfrm>
          <a:prstGeom prst="rect">
            <a:avLst/>
          </a:prstGeom>
        </p:spPr>
      </p:pic>
      <p:grpSp>
        <p:nvGrpSpPr>
          <p:cNvPr id="10" name="グループ化 9"/>
          <p:cNvGrpSpPr/>
          <p:nvPr/>
        </p:nvGrpSpPr>
        <p:grpSpPr>
          <a:xfrm>
            <a:off x="1355619" y="2858751"/>
            <a:ext cx="2083645" cy="1165932"/>
            <a:chOff x="1355619" y="2825954"/>
            <a:chExt cx="2083645" cy="1165932"/>
          </a:xfrm>
        </p:grpSpPr>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7" name="グループ化 6"/>
          <p:cNvGrpSpPr/>
          <p:nvPr/>
        </p:nvGrpSpPr>
        <p:grpSpPr>
          <a:xfrm>
            <a:off x="6161006" y="2655894"/>
            <a:ext cx="1867650" cy="1527437"/>
            <a:chOff x="6048823" y="2540343"/>
            <a:chExt cx="1867650" cy="1527437"/>
          </a:xfrm>
        </p:grpSpPr>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823" y="2540343"/>
              <a:ext cx="1867650" cy="1527437"/>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4933">
              <a:off x="6615268" y="3265986"/>
              <a:ext cx="342071" cy="345239"/>
            </a:xfrm>
            <a:prstGeom prst="rect">
              <a:avLst/>
            </a:prstGeom>
          </p:spPr>
        </p:pic>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7180263" y="2907529"/>
              <a:ext cx="317608" cy="310571"/>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91555">
              <a:off x="6410976" y="2799591"/>
              <a:ext cx="308197" cy="301369"/>
            </a:xfrm>
            <a:prstGeom prst="rect">
              <a:avLst/>
            </a:prstGeom>
          </p:spPr>
        </p:pic>
      </p:grpSp>
    </p:spTree>
    <p:extLst>
      <p:ext uri="{BB962C8B-B14F-4D97-AF65-F5344CB8AC3E}">
        <p14:creationId xmlns:p14="http://schemas.microsoft.com/office/powerpoint/2010/main" val="152838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897311"/>
            <a:ext cx="7920880" cy="1083225"/>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BIZ UDPゴシック" panose="020B0400000000000000" pitchFamily="50" charset="-128"/>
                <a:ea typeface="BIZ UDPゴシック" panose="020B0400000000000000" pitchFamily="50" charset="-128"/>
              </a:rPr>
              <a:t>ご静聴ありがとうございました</a:t>
            </a:r>
            <a:endPar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1">
            <a:extLst>
              <a:ext uri="{FF2B5EF4-FFF2-40B4-BE49-F238E27FC236}">
                <a16:creationId xmlns:a16="http://schemas.microsoft.com/office/drawing/2014/main" id="{592DCBA7-3C60-41AA-830A-2CE20513D18E}"/>
              </a:ext>
            </a:extLst>
          </p:cNvPr>
          <p:cNvSpPr txBox="1">
            <a:spLocks noChangeArrowheads="1"/>
          </p:cNvSpPr>
          <p:nvPr/>
        </p:nvSpPr>
        <p:spPr bwMode="auto">
          <a:xfrm>
            <a:off x="5519936" y="4293096"/>
            <a:ext cx="5112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002060"/>
                </a:solidFill>
                <a:latin typeface="BIZ UDPゴシック" panose="020B0400000000000000" pitchFamily="50" charset="-128"/>
                <a:ea typeface="BIZ UDPゴシック" panose="020B0400000000000000" pitchFamily="50" charset="-128"/>
              </a:rPr>
              <a:t>感染対策をして、おいしい食事を楽しもう！</a:t>
            </a:r>
            <a:endParaRPr lang="en-US" altLang="ja-JP" sz="20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78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HGPｺﾞｼｯｸM" panose="020B0600000000000000" pitchFamily="50" charset="-128"/>
                <a:ea typeface="HGPｺﾞｼｯｸM" panose="020B0600000000000000" pitchFamily="50" charset="-128"/>
              </a:rPr>
              <a:t>食中毒</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予防の</a:t>
            </a:r>
            <a:r>
              <a:rPr lang="ja-JP" altLang="en-US" sz="4000" dirty="0">
                <a:solidFill>
                  <a:prstClr val="white"/>
                </a:solidFill>
                <a:latin typeface="HGPｺﾞｼｯｸM" panose="020B0600000000000000" pitchFamily="50" charset="-128"/>
                <a:ea typeface="HGPｺﾞｼｯｸM" panose="020B0600000000000000" pitchFamily="50" charset="-128"/>
              </a:rPr>
              <a:t>３</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原則・ノロウイルス予防の４原則</a:t>
            </a:r>
          </a:p>
        </p:txBody>
      </p:sp>
      <p:sp>
        <p:nvSpPr>
          <p:cNvPr id="3" name="テキスト ボックス 2"/>
          <p:cNvSpPr txBox="1"/>
          <p:nvPr/>
        </p:nvSpPr>
        <p:spPr>
          <a:xfrm>
            <a:off x="312955" y="1348596"/>
            <a:ext cx="5678083" cy="707886"/>
          </a:xfrm>
          <a:prstGeom prst="rect">
            <a:avLst/>
          </a:prstGeom>
          <a:solidFill>
            <a:schemeClr val="accent2">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細菌性食中毒予防３原則</a:t>
            </a:r>
          </a:p>
        </p:txBody>
      </p:sp>
      <p:sp>
        <p:nvSpPr>
          <p:cNvPr id="2" name="正方形/長方形 1"/>
          <p:cNvSpPr/>
          <p:nvPr/>
        </p:nvSpPr>
        <p:spPr>
          <a:xfrm>
            <a:off x="324361" y="2060848"/>
            <a:ext cx="5655273" cy="42930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329296" y="2301214"/>
            <a:ext cx="5370467"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清潔に調理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ふやさない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冷蔵して保存。迅速に調理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３　やっつける</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加熱して、死滅させる</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grpSp>
        <p:nvGrpSpPr>
          <p:cNvPr id="5" name="グループ化 4"/>
          <p:cNvGrpSpPr/>
          <p:nvPr/>
        </p:nvGrpSpPr>
        <p:grpSpPr>
          <a:xfrm>
            <a:off x="6185468" y="1337673"/>
            <a:ext cx="5700383" cy="5739386"/>
            <a:chOff x="6096000" y="1750956"/>
            <a:chExt cx="5700383" cy="5739386"/>
          </a:xfrm>
        </p:grpSpPr>
        <p:sp>
          <p:nvSpPr>
            <p:cNvPr id="25" name="テキスト ボックス 24"/>
            <p:cNvSpPr txBox="1"/>
            <p:nvPr/>
          </p:nvSpPr>
          <p:spPr>
            <a:xfrm>
              <a:off x="6096000" y="1750956"/>
              <a:ext cx="5562935" cy="707886"/>
            </a:xfrm>
            <a:prstGeom prst="rect">
              <a:avLst/>
            </a:prstGeom>
            <a:solidFill>
              <a:schemeClr val="bg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ノロウイルス予防４原則</a:t>
              </a:r>
            </a:p>
          </p:txBody>
        </p:sp>
        <p:sp>
          <p:nvSpPr>
            <p:cNvPr id="24" name="正方形/長方形 23"/>
            <p:cNvSpPr/>
            <p:nvPr/>
          </p:nvSpPr>
          <p:spPr>
            <a:xfrm>
              <a:off x="6096000" y="2458842"/>
              <a:ext cx="5562935" cy="42930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6365147" y="2565917"/>
              <a:ext cx="5431236" cy="49244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調理施設に持ち込まない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持ち込まない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調理施設を汚染させない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３</a:t>
              </a: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　拡げない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食品に汚染させない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lvl="0" algn="l">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４　やっつける</a:t>
              </a:r>
              <a:endParaRPr lang="en-US" altLang="ja-JP" sz="3200" b="1" dirty="0">
                <a:solidFill>
                  <a:srgbClr val="FF1D1D"/>
                </a:solidFill>
                <a:latin typeface="HGPｺﾞｼｯｸM" panose="020B0600000000000000" pitchFamily="50" charset="-128"/>
                <a:ea typeface="HGPｺﾞｼｯｸM" panose="020B0600000000000000" pitchFamily="50" charset="-128"/>
              </a:endParaRPr>
            </a:p>
            <a:p>
              <a:pPr lvl="0" algn="l">
                <a:defRPr/>
              </a:pPr>
              <a:r>
                <a:rPr lang="ja-JP" altLang="en-US" sz="3200" dirty="0">
                  <a:solidFill>
                    <a:prstClr val="black"/>
                  </a:solidFill>
                  <a:latin typeface="HGPｺﾞｼｯｸM" panose="020B0600000000000000" pitchFamily="50" charset="-128"/>
                  <a:ea typeface="HGPｺﾞｼｯｸM" panose="020B0600000000000000" pitchFamily="50" charset="-128"/>
                </a:rPr>
                <a:t>　　加熱して、死滅させる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2" name="グループ化 41"/>
          <p:cNvGrpSpPr/>
          <p:nvPr/>
        </p:nvGrpSpPr>
        <p:grpSpPr>
          <a:xfrm rot="20564314">
            <a:off x="577895" y="5691185"/>
            <a:ext cx="504000" cy="864000"/>
            <a:chOff x="1498240" y="3508696"/>
            <a:chExt cx="938723" cy="1886968"/>
          </a:xfrm>
        </p:grpSpPr>
        <p:grpSp>
          <p:nvGrpSpPr>
            <p:cNvPr id="43" name="グループ化 42"/>
            <p:cNvGrpSpPr/>
            <p:nvPr/>
          </p:nvGrpSpPr>
          <p:grpSpPr>
            <a:xfrm>
              <a:off x="1498240" y="3508696"/>
              <a:ext cx="938723" cy="1886968"/>
              <a:chOff x="1498240" y="3508696"/>
              <a:chExt cx="938723" cy="1886968"/>
            </a:xfrm>
          </p:grpSpPr>
          <p:sp>
            <p:nvSpPr>
              <p:cNvPr id="47" name="角丸四角形 46"/>
              <p:cNvSpPr/>
              <p:nvPr/>
            </p:nvSpPr>
            <p:spPr>
              <a:xfrm>
                <a:off x="1665880" y="3508696"/>
                <a:ext cx="625863" cy="1082348"/>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フリーフォーム 47"/>
              <p:cNvSpPr/>
              <p:nvPr/>
            </p:nvSpPr>
            <p:spPr>
              <a:xfrm>
                <a:off x="1498240" y="4591044"/>
                <a:ext cx="335280"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フリーフォーム 48"/>
              <p:cNvSpPr/>
              <p:nvPr/>
            </p:nvSpPr>
            <p:spPr>
              <a:xfrm flipH="1">
                <a:off x="2131140" y="4588747"/>
                <a:ext cx="305823"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フリーフォーム 49"/>
              <p:cNvSpPr/>
              <p:nvPr/>
            </p:nvSpPr>
            <p:spPr>
              <a:xfrm flipH="1">
                <a:off x="1978811" y="4588747"/>
                <a:ext cx="45719" cy="806917"/>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4" name="フローチャート: 端子 43"/>
            <p:cNvSpPr/>
            <p:nvPr/>
          </p:nvSpPr>
          <p:spPr>
            <a:xfrm>
              <a:off x="2040236" y="3954420"/>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フローチャート: 端子 44"/>
            <p:cNvSpPr/>
            <p:nvPr/>
          </p:nvSpPr>
          <p:spPr>
            <a:xfrm>
              <a:off x="1729795" y="395441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フローチャート: 端子 45"/>
            <p:cNvSpPr/>
            <p:nvPr/>
          </p:nvSpPr>
          <p:spPr>
            <a:xfrm>
              <a:off x="1729795" y="395252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0961785" y="5755747"/>
            <a:ext cx="1179753" cy="899036"/>
            <a:chOff x="3971925" y="2954326"/>
            <a:chExt cx="2453287" cy="1821117"/>
          </a:xfrm>
        </p:grpSpPr>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819" y="3811210"/>
              <a:ext cx="658425" cy="664522"/>
            </a:xfrm>
            <a:prstGeom prst="rect">
              <a:avLst/>
            </a:prstGeom>
          </p:spPr>
        </p:pic>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7" y="4038435"/>
              <a:ext cx="730246" cy="737008"/>
            </a:xfrm>
            <a:prstGeom prst="rect">
              <a:avLst/>
            </a:prstGeom>
          </p:spPr>
        </p:pic>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
              <a:off x="5766787" y="3096739"/>
              <a:ext cx="658425" cy="664522"/>
            </a:xfrm>
            <a:prstGeom prst="rect">
              <a:avLst/>
            </a:prstGeom>
          </p:spPr>
        </p:pic>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000">
              <a:off x="3971925" y="3297908"/>
              <a:ext cx="667862" cy="674046"/>
            </a:xfrm>
            <a:prstGeom prst="rect">
              <a:avLst/>
            </a:prstGeom>
          </p:spPr>
        </p:pic>
        <p:pic>
          <p:nvPicPr>
            <p:cNvPr id="56" name="図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4769975" y="2954326"/>
              <a:ext cx="804195" cy="811642"/>
            </a:xfrm>
            <a:prstGeom prst="rect">
              <a:avLst/>
            </a:prstGeom>
          </p:spPr>
        </p:pic>
      </p:grpSp>
    </p:spTree>
    <p:extLst>
      <p:ext uri="{BB962C8B-B14F-4D97-AF65-F5344CB8AC3E}">
        <p14:creationId xmlns:p14="http://schemas.microsoft.com/office/powerpoint/2010/main" val="201914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58161"/>
            <a:ext cx="12192000" cy="1040624"/>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＜つけない＞</a:t>
            </a:r>
          </a:p>
        </p:txBody>
      </p:sp>
      <p:sp>
        <p:nvSpPr>
          <p:cNvPr id="2" name="コンテンツ プレースホルダー 1"/>
          <p:cNvSpPr>
            <a:spLocks noGrp="1"/>
          </p:cNvSpPr>
          <p:nvPr>
            <p:ph/>
          </p:nvPr>
        </p:nvSpPr>
        <p:spPr>
          <a:xfrm>
            <a:off x="868524" y="2276872"/>
            <a:ext cx="10454952" cy="4032449"/>
          </a:xfrm>
        </p:spPr>
        <p:txBody>
          <a:bodyPr/>
          <a:lstStyle/>
          <a:p>
            <a:pPr marL="0" indent="0">
              <a:buNone/>
            </a:pPr>
            <a:r>
              <a:rPr lang="ja-JP" altLang="en-US" sz="4000" b="1" dirty="0">
                <a:solidFill>
                  <a:schemeClr val="accent2">
                    <a:lumMod val="75000"/>
                  </a:schemeClr>
                </a:solidFill>
                <a:latin typeface="HGPｺﾞｼｯｸM" panose="020B0600000000000000" pitchFamily="50" charset="-128"/>
                <a:ea typeface="HGPｺﾞｼｯｸM" panose="020B0600000000000000" pitchFamily="50" charset="-128"/>
              </a:rPr>
              <a:t>日常生活において</a:t>
            </a:r>
            <a:endParaRPr lang="en-US" altLang="ja-JP" sz="4000" b="1" dirty="0">
              <a:solidFill>
                <a:schemeClr val="accent2">
                  <a:lumMod val="75000"/>
                </a:schemeClr>
              </a:solidFill>
              <a:latin typeface="HGPｺﾞｼｯｸM" panose="020B0600000000000000" pitchFamily="50" charset="-128"/>
              <a:ea typeface="HGPｺﾞｼｯｸM" panose="020B0600000000000000" pitchFamily="50" charset="-128"/>
            </a:endParaRPr>
          </a:p>
          <a:p>
            <a:pPr marL="0" indent="0">
              <a:spcBef>
                <a:spcPts val="1200"/>
              </a:spcBef>
              <a:buNone/>
            </a:pPr>
            <a:r>
              <a:rPr kumimoji="1" lang="en-US" altLang="ja-JP" dirty="0">
                <a:solidFill>
                  <a:srgbClr val="FF0000"/>
                </a:solidFill>
                <a:latin typeface="HGPｺﾞｼｯｸM" panose="020B0600000000000000" pitchFamily="50" charset="-128"/>
                <a:ea typeface="HGPｺﾞｼｯｸM" panose="020B0600000000000000" pitchFamily="50" charset="-128"/>
              </a:rPr>
              <a:t>  </a:t>
            </a:r>
            <a:r>
              <a:rPr kumimoji="1" lang="ja-JP" altLang="en-US" dirty="0">
                <a:solidFill>
                  <a:srgbClr val="FF0000"/>
                </a:solidFill>
                <a:latin typeface="HGPｺﾞｼｯｸM" panose="020B0600000000000000" pitchFamily="50" charset="-128"/>
                <a:ea typeface="HGPｺﾞｼｯｸM" panose="020B0600000000000000" pitchFamily="50" charset="-128"/>
              </a:rPr>
              <a:t>▶</a:t>
            </a:r>
            <a:r>
              <a:rPr lang="en-US" altLang="ja-JP" dirty="0">
                <a:solidFill>
                  <a:srgbClr val="FF0000"/>
                </a:solidFill>
                <a:latin typeface="HGPｺﾞｼｯｸM" panose="020B0600000000000000" pitchFamily="50" charset="-128"/>
                <a:ea typeface="HGPｺﾞｼｯｸM" panose="020B0600000000000000" pitchFamily="50" charset="-128"/>
              </a:rPr>
              <a:t> </a:t>
            </a:r>
            <a:r>
              <a:rPr lang="ja-JP" altLang="en-US" dirty="0">
                <a:solidFill>
                  <a:srgbClr val="FF0000"/>
                </a:solidFill>
                <a:latin typeface="HGPｺﾞｼｯｸM" panose="020B0600000000000000" pitchFamily="50" charset="-128"/>
                <a:ea typeface="HGPｺﾞｼｯｸM" panose="020B0600000000000000" pitchFamily="50" charset="-128"/>
              </a:rPr>
              <a:t>嘔吐物を処理したり接触した後</a:t>
            </a:r>
            <a:endParaRPr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kumimoji="1" lang="en-US" altLang="ja-JP" dirty="0">
                <a:solidFill>
                  <a:srgbClr val="FF0000"/>
                </a:solidFill>
                <a:latin typeface="HGPｺﾞｼｯｸM" panose="020B0600000000000000" pitchFamily="50" charset="-128"/>
                <a:ea typeface="HGPｺﾞｼｯｸM" panose="020B0600000000000000" pitchFamily="50" charset="-128"/>
              </a:rPr>
              <a:t>  </a:t>
            </a:r>
            <a:r>
              <a:rPr kumimoji="1" lang="ja-JP" altLang="en-US" dirty="0">
                <a:solidFill>
                  <a:srgbClr val="FF0000"/>
                </a:solidFill>
                <a:latin typeface="HGPｺﾞｼｯｸM" panose="020B0600000000000000" pitchFamily="50" charset="-128"/>
                <a:ea typeface="HGPｺﾞｼｯｸM" panose="020B0600000000000000" pitchFamily="50" charset="-128"/>
              </a:rPr>
              <a:t>▶ 入所者等の嘔吐や下痢便を処理した後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おむつの処理やトイレの補助をした後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トイレを使用した後</a:t>
            </a:r>
          </a:p>
          <a:p>
            <a:pPr marL="0" indent="0">
              <a:spcBef>
                <a:spcPts val="600"/>
              </a:spcBef>
              <a:buNone/>
            </a:pPr>
            <a:r>
              <a:rPr lang="en-US" altLang="ja-JP" dirty="0">
                <a:latin typeface="HGPｺﾞｼｯｸM" panose="020B0600000000000000" pitchFamily="50" charset="-128"/>
                <a:ea typeface="HGPｺﾞｼｯｸM" panose="020B0600000000000000" pitchFamily="50" charset="-128"/>
              </a:rPr>
              <a:t>  </a:t>
            </a:r>
            <a:r>
              <a:rPr lang="ja-JP" altLang="en-US" dirty="0">
                <a:latin typeface="HGPｺﾞｼｯｸM" panose="020B0600000000000000" pitchFamily="50" charset="-128"/>
                <a:ea typeface="HGPｺﾞｼｯｸM" panose="020B0600000000000000" pitchFamily="50" charset="-128"/>
              </a:rPr>
              <a:t>▶ 帰宅後</a:t>
            </a:r>
          </a:p>
          <a:p>
            <a:pPr marL="0" indent="0">
              <a:spcBef>
                <a:spcPts val="600"/>
              </a:spcBef>
              <a:buNone/>
            </a:pPr>
            <a:r>
              <a:rPr lang="ja-JP" altLang="en-US" dirty="0">
                <a:latin typeface="HGPｺﾞｼｯｸM" panose="020B0600000000000000" pitchFamily="50" charset="-128"/>
                <a:ea typeface="HGPｺﾞｼｯｸM" panose="020B0600000000000000" pitchFamily="50" charset="-128"/>
              </a:rPr>
              <a:t>  ▶ 調理前および調理中の必要時</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8274" y="2924944"/>
            <a:ext cx="2874005" cy="2527142"/>
          </a:xfrm>
          <a:prstGeom prst="rect">
            <a:avLst/>
          </a:prstGeom>
          <a:ln>
            <a:noFill/>
          </a:ln>
        </p:spPr>
      </p:pic>
      <p:sp>
        <p:nvSpPr>
          <p:cNvPr id="3" name="テキスト ボックス 2">
            <a:extLst>
              <a:ext uri="{FF2B5EF4-FFF2-40B4-BE49-F238E27FC236}">
                <a16:creationId xmlns:a16="http://schemas.microsoft.com/office/drawing/2014/main" id="{911C1F85-CC63-4D4A-81A2-029534B6FDBE}"/>
              </a:ext>
            </a:extLst>
          </p:cNvPr>
          <p:cNvSpPr txBox="1"/>
          <p:nvPr/>
        </p:nvSpPr>
        <p:spPr>
          <a:xfrm>
            <a:off x="868524" y="1351870"/>
            <a:ext cx="9257663" cy="707886"/>
          </a:xfrm>
          <a:prstGeom prst="rect">
            <a:avLst/>
          </a:prstGeom>
          <a:noFill/>
          <a:ln w="57150">
            <a:solidFill>
              <a:srgbClr val="FF0000"/>
            </a:solidFill>
          </a:ln>
        </p:spPr>
        <p:txBody>
          <a:bodyPr wrap="none" rtlCol="0">
            <a:spAutoFit/>
          </a:bodyPr>
          <a:lstStyle/>
          <a:p>
            <a:pPr algn="l"/>
            <a:r>
              <a:rPr kumimoji="1" lang="ja-JP" altLang="en-US" sz="4000" dirty="0">
                <a:solidFill>
                  <a:srgbClr val="FF0000"/>
                </a:solidFill>
              </a:rPr>
              <a:t>正しく手を洗いましょう！　　・・・いつ洗う？</a:t>
            </a:r>
          </a:p>
        </p:txBody>
      </p:sp>
    </p:spTree>
    <p:extLst>
      <p:ext uri="{BB962C8B-B14F-4D97-AF65-F5344CB8AC3E}">
        <p14:creationId xmlns:p14="http://schemas.microsoft.com/office/powerpoint/2010/main" val="310712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41" y="523772"/>
            <a:ext cx="10603947" cy="487118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519" y="5559552"/>
            <a:ext cx="5445592" cy="1116460"/>
          </a:xfrm>
          <a:prstGeom prst="rect">
            <a:avLst/>
          </a:prstGeom>
        </p:spPr>
      </p:pic>
      <p:sp>
        <p:nvSpPr>
          <p:cNvPr id="6" name="タイトル 1"/>
          <p:cNvSpPr txBox="1">
            <a:spLocks/>
          </p:cNvSpPr>
          <p:nvPr/>
        </p:nvSpPr>
        <p:spPr>
          <a:xfrm>
            <a:off x="8499161" y="6293918"/>
            <a:ext cx="3881815" cy="38209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出典：厚生労働省ホームページより</a:t>
            </a:r>
          </a:p>
        </p:txBody>
      </p:sp>
    </p:spTree>
    <p:extLst>
      <p:ext uri="{BB962C8B-B14F-4D97-AF65-F5344CB8AC3E}">
        <p14:creationId xmlns:p14="http://schemas.microsoft.com/office/powerpoint/2010/main" val="198907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7EE7D-E57D-41B6-B9D0-BD81D8F61976}"/>
              </a:ext>
            </a:extLst>
          </p:cNvPr>
          <p:cNvSpPr>
            <a:spLocks noGrp="1"/>
          </p:cNvSpPr>
          <p:nvPr>
            <p:ph type="title"/>
          </p:nvPr>
        </p:nvSpPr>
        <p:spPr/>
        <p:txBody>
          <a:bodyPr/>
          <a:lstStyle/>
          <a:p>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＜ふやさない＞</a:t>
            </a:r>
            <a:endParaRPr kumimoji="1" lang="ja-JP" altLang="en-US" dirty="0"/>
          </a:p>
        </p:txBody>
      </p:sp>
      <p:sp>
        <p:nvSpPr>
          <p:cNvPr id="4" name="テキスト ボックス 3">
            <a:extLst>
              <a:ext uri="{FF2B5EF4-FFF2-40B4-BE49-F238E27FC236}">
                <a16:creationId xmlns:a16="http://schemas.microsoft.com/office/drawing/2014/main" id="{4AA49190-98B5-4E40-B730-7B8E37C4AD93}"/>
              </a:ext>
            </a:extLst>
          </p:cNvPr>
          <p:cNvSpPr txBox="1"/>
          <p:nvPr/>
        </p:nvSpPr>
        <p:spPr>
          <a:xfrm>
            <a:off x="551384" y="2548589"/>
            <a:ext cx="5198859" cy="584775"/>
          </a:xfrm>
          <a:prstGeom prst="rect">
            <a:avLst/>
          </a:prstGeom>
          <a:solidFill>
            <a:schemeClr val="bg2"/>
          </a:solidFill>
        </p:spPr>
        <p:txBody>
          <a:bodyPr wrap="none" rtlCol="0">
            <a:spAutoFit/>
          </a:bodyPr>
          <a:lstStyle/>
          <a:p>
            <a:r>
              <a:rPr kumimoji="1" lang="ja-JP" altLang="en-US" sz="3200" dirty="0"/>
              <a:t>食材はすぐに冷蔵・冷凍庫へ</a:t>
            </a:r>
          </a:p>
        </p:txBody>
      </p:sp>
      <p:sp>
        <p:nvSpPr>
          <p:cNvPr id="5" name="テキスト ボックス 4">
            <a:extLst>
              <a:ext uri="{FF2B5EF4-FFF2-40B4-BE49-F238E27FC236}">
                <a16:creationId xmlns:a16="http://schemas.microsoft.com/office/drawing/2014/main" id="{C41448B4-E0A6-4C03-BBAB-B9DFB86D29C4}"/>
              </a:ext>
            </a:extLst>
          </p:cNvPr>
          <p:cNvSpPr txBox="1"/>
          <p:nvPr/>
        </p:nvSpPr>
        <p:spPr>
          <a:xfrm>
            <a:off x="6976508" y="2548590"/>
            <a:ext cx="4203395" cy="584775"/>
          </a:xfrm>
          <a:prstGeom prst="rect">
            <a:avLst/>
          </a:prstGeom>
          <a:solidFill>
            <a:schemeClr val="bg2"/>
          </a:solidFill>
        </p:spPr>
        <p:txBody>
          <a:bodyPr wrap="none" rtlCol="0">
            <a:spAutoFit/>
          </a:bodyPr>
          <a:lstStyle/>
          <a:p>
            <a:r>
              <a:rPr kumimoji="1" lang="ja-JP" altLang="en-US" sz="3200" dirty="0"/>
              <a:t>加熱後は急速に冷ます</a:t>
            </a:r>
          </a:p>
        </p:txBody>
      </p:sp>
      <p:sp>
        <p:nvSpPr>
          <p:cNvPr id="6" name="テキスト ボックス 5">
            <a:extLst>
              <a:ext uri="{FF2B5EF4-FFF2-40B4-BE49-F238E27FC236}">
                <a16:creationId xmlns:a16="http://schemas.microsoft.com/office/drawing/2014/main" id="{AB504254-2391-445B-9AF1-7FB231DD8D63}"/>
              </a:ext>
            </a:extLst>
          </p:cNvPr>
          <p:cNvSpPr txBox="1"/>
          <p:nvPr/>
        </p:nvSpPr>
        <p:spPr>
          <a:xfrm>
            <a:off x="867977" y="1340768"/>
            <a:ext cx="5868914" cy="646331"/>
          </a:xfrm>
          <a:prstGeom prst="rect">
            <a:avLst/>
          </a:prstGeom>
          <a:noFill/>
          <a:ln w="38100">
            <a:solidFill>
              <a:schemeClr val="tx1"/>
            </a:solidFill>
          </a:ln>
        </p:spPr>
        <p:txBody>
          <a:bodyPr wrap="none" rtlCol="0">
            <a:spAutoFit/>
          </a:bodyPr>
          <a:lstStyle/>
          <a:p>
            <a:r>
              <a:rPr lang="ja-JP" altLang="en-US" sz="3600" dirty="0">
                <a:solidFill>
                  <a:srgbClr val="FF0000"/>
                </a:solidFill>
              </a:rPr>
              <a:t>食中毒菌をふやさないために</a:t>
            </a:r>
            <a:endParaRPr kumimoji="1" lang="ja-JP" altLang="en-US" sz="3600" dirty="0">
              <a:solidFill>
                <a:srgbClr val="FF0000"/>
              </a:solidFill>
            </a:endParaRPr>
          </a:p>
        </p:txBody>
      </p:sp>
      <p:sp>
        <p:nvSpPr>
          <p:cNvPr id="7" name="テキスト ボックス 6">
            <a:extLst>
              <a:ext uri="{FF2B5EF4-FFF2-40B4-BE49-F238E27FC236}">
                <a16:creationId xmlns:a16="http://schemas.microsoft.com/office/drawing/2014/main" id="{A72539BC-16FD-4434-950C-AD518E6368D8}"/>
              </a:ext>
            </a:extLst>
          </p:cNvPr>
          <p:cNvSpPr txBox="1"/>
          <p:nvPr/>
        </p:nvSpPr>
        <p:spPr>
          <a:xfrm>
            <a:off x="6312024" y="5818270"/>
            <a:ext cx="5724645"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大量調理品は小分けにすると冷めやすい</a:t>
            </a:r>
          </a:p>
        </p:txBody>
      </p:sp>
      <p:pic>
        <p:nvPicPr>
          <p:cNvPr id="8" name="図 7">
            <a:extLst>
              <a:ext uri="{FF2B5EF4-FFF2-40B4-BE49-F238E27FC236}">
                <a16:creationId xmlns:a16="http://schemas.microsoft.com/office/drawing/2014/main" id="{61507209-2868-4033-A759-58FF0C37F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817" y="3812744"/>
            <a:ext cx="2824916" cy="1657685"/>
          </a:xfrm>
          <a:prstGeom prst="rect">
            <a:avLst/>
          </a:prstGeom>
        </p:spPr>
      </p:pic>
      <p:grpSp>
        <p:nvGrpSpPr>
          <p:cNvPr id="14" name="グループ化 13">
            <a:extLst>
              <a:ext uri="{FF2B5EF4-FFF2-40B4-BE49-F238E27FC236}">
                <a16:creationId xmlns:a16="http://schemas.microsoft.com/office/drawing/2014/main" id="{EB89AFC8-CC42-4415-8415-F4B86BE091CF}"/>
              </a:ext>
            </a:extLst>
          </p:cNvPr>
          <p:cNvGrpSpPr/>
          <p:nvPr/>
        </p:nvGrpSpPr>
        <p:grpSpPr>
          <a:xfrm>
            <a:off x="9696400" y="4152808"/>
            <a:ext cx="2086451" cy="1217158"/>
            <a:chOff x="8111495" y="4320395"/>
            <a:chExt cx="2086451" cy="1217158"/>
          </a:xfrm>
        </p:grpSpPr>
        <p:pic>
          <p:nvPicPr>
            <p:cNvPr id="10" name="図 9">
              <a:extLst>
                <a:ext uri="{FF2B5EF4-FFF2-40B4-BE49-F238E27FC236}">
                  <a16:creationId xmlns:a16="http://schemas.microsoft.com/office/drawing/2014/main" id="{C5F559C0-5EFD-489A-BEE4-8097BE2AE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2619">
              <a:off x="8111495" y="5122220"/>
              <a:ext cx="1030044" cy="334594"/>
            </a:xfrm>
            <a:prstGeom prst="rect">
              <a:avLst/>
            </a:prstGeom>
          </p:spPr>
        </p:pic>
        <p:grpSp>
          <p:nvGrpSpPr>
            <p:cNvPr id="13" name="グループ化 12">
              <a:extLst>
                <a:ext uri="{FF2B5EF4-FFF2-40B4-BE49-F238E27FC236}">
                  <a16:creationId xmlns:a16="http://schemas.microsoft.com/office/drawing/2014/main" id="{021D2CE9-9DBF-4F9E-AECE-D2761EFC7F7C}"/>
                </a:ext>
              </a:extLst>
            </p:cNvPr>
            <p:cNvGrpSpPr/>
            <p:nvPr/>
          </p:nvGrpSpPr>
          <p:grpSpPr>
            <a:xfrm>
              <a:off x="8246418" y="4320395"/>
              <a:ext cx="1951528" cy="1217158"/>
              <a:chOff x="5029916" y="4299134"/>
              <a:chExt cx="1951528" cy="1217158"/>
            </a:xfrm>
          </p:grpSpPr>
          <p:pic>
            <p:nvPicPr>
              <p:cNvPr id="9" name="図 8">
                <a:extLst>
                  <a:ext uri="{FF2B5EF4-FFF2-40B4-BE49-F238E27FC236}">
                    <a16:creationId xmlns:a16="http://schemas.microsoft.com/office/drawing/2014/main" id="{68FDFF35-14B7-4F73-B415-825B21BB4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916" y="4299134"/>
                <a:ext cx="1640198" cy="1006069"/>
              </a:xfrm>
              <a:prstGeom prst="rect">
                <a:avLst/>
              </a:prstGeom>
            </p:spPr>
          </p:pic>
          <p:pic>
            <p:nvPicPr>
              <p:cNvPr id="11" name="図 10">
                <a:extLst>
                  <a:ext uri="{FF2B5EF4-FFF2-40B4-BE49-F238E27FC236}">
                    <a16:creationId xmlns:a16="http://schemas.microsoft.com/office/drawing/2014/main" id="{6B805E46-B7EC-4E93-ADB8-BFCCE4A25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4034">
                <a:off x="5951400" y="4842259"/>
                <a:ext cx="1030044" cy="335174"/>
              </a:xfrm>
              <a:prstGeom prst="rect">
                <a:avLst/>
              </a:prstGeom>
            </p:spPr>
          </p:pic>
          <p:pic>
            <p:nvPicPr>
              <p:cNvPr id="12" name="図 11">
                <a:extLst>
                  <a:ext uri="{FF2B5EF4-FFF2-40B4-BE49-F238E27FC236}">
                    <a16:creationId xmlns:a16="http://schemas.microsoft.com/office/drawing/2014/main" id="{A4A68B15-5B25-45C1-A1E1-1EAD439E6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0756">
                <a:off x="5424231" y="5181118"/>
                <a:ext cx="1030044" cy="335174"/>
              </a:xfrm>
              <a:prstGeom prst="rect">
                <a:avLst/>
              </a:prstGeom>
            </p:spPr>
          </p:pic>
        </p:grpSp>
      </p:grpSp>
      <p:pic>
        <p:nvPicPr>
          <p:cNvPr id="15" name="図 14">
            <a:extLst>
              <a:ext uri="{FF2B5EF4-FFF2-40B4-BE49-F238E27FC236}">
                <a16:creationId xmlns:a16="http://schemas.microsoft.com/office/drawing/2014/main" id="{95325054-8B8F-435B-9535-4ADD5802C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86" y="3543472"/>
            <a:ext cx="1782833" cy="2640096"/>
          </a:xfrm>
          <a:prstGeom prst="rect">
            <a:avLst/>
          </a:prstGeom>
          <a:ln>
            <a:noFill/>
          </a:ln>
        </p:spPr>
      </p:pic>
      <p:pic>
        <p:nvPicPr>
          <p:cNvPr id="16" name="図 15">
            <a:extLst>
              <a:ext uri="{FF2B5EF4-FFF2-40B4-BE49-F238E27FC236}">
                <a16:creationId xmlns:a16="http://schemas.microsoft.com/office/drawing/2014/main" id="{62566FF7-6E82-4D90-B0F5-1B9233B4BD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5628" y="3790210"/>
            <a:ext cx="1402158" cy="701794"/>
          </a:xfrm>
          <a:prstGeom prst="rect">
            <a:avLst/>
          </a:prstGeom>
          <a:ln>
            <a:noFill/>
          </a:ln>
        </p:spPr>
      </p:pic>
      <p:pic>
        <p:nvPicPr>
          <p:cNvPr id="17" name="図 16">
            <a:extLst>
              <a:ext uri="{FF2B5EF4-FFF2-40B4-BE49-F238E27FC236}">
                <a16:creationId xmlns:a16="http://schemas.microsoft.com/office/drawing/2014/main" id="{32C2C2C1-1C6B-49E8-8ECA-669134257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2434" y="4716676"/>
            <a:ext cx="1402158" cy="584774"/>
          </a:xfrm>
          <a:prstGeom prst="rect">
            <a:avLst/>
          </a:prstGeom>
          <a:ln>
            <a:noFill/>
          </a:ln>
        </p:spPr>
      </p:pic>
      <p:grpSp>
        <p:nvGrpSpPr>
          <p:cNvPr id="20" name="グループ化 19">
            <a:extLst>
              <a:ext uri="{FF2B5EF4-FFF2-40B4-BE49-F238E27FC236}">
                <a16:creationId xmlns:a16="http://schemas.microsoft.com/office/drawing/2014/main" id="{8E5DF0E4-2D68-418B-AA36-D22A3A23FE1D}"/>
              </a:ext>
            </a:extLst>
          </p:cNvPr>
          <p:cNvGrpSpPr/>
          <p:nvPr/>
        </p:nvGrpSpPr>
        <p:grpSpPr>
          <a:xfrm>
            <a:off x="3671861" y="5541271"/>
            <a:ext cx="636718" cy="738664"/>
            <a:chOff x="3587075" y="5748335"/>
            <a:chExt cx="636718" cy="738664"/>
          </a:xfrm>
        </p:grpSpPr>
        <p:sp>
          <p:nvSpPr>
            <p:cNvPr id="18" name="直方体 17">
              <a:extLst>
                <a:ext uri="{FF2B5EF4-FFF2-40B4-BE49-F238E27FC236}">
                  <a16:creationId xmlns:a16="http://schemas.microsoft.com/office/drawing/2014/main" id="{8690B009-DC8F-4BD4-B9B5-C2A0FA69C44E}"/>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CC1A0CB-1088-4874-845F-05A9110D132F}"/>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1" name="グループ化 20">
            <a:extLst>
              <a:ext uri="{FF2B5EF4-FFF2-40B4-BE49-F238E27FC236}">
                <a16:creationId xmlns:a16="http://schemas.microsoft.com/office/drawing/2014/main" id="{AD54152F-5BF9-4027-966A-7470D520DFE6}"/>
              </a:ext>
            </a:extLst>
          </p:cNvPr>
          <p:cNvGrpSpPr/>
          <p:nvPr/>
        </p:nvGrpSpPr>
        <p:grpSpPr>
          <a:xfrm>
            <a:off x="4191363" y="5548840"/>
            <a:ext cx="636718" cy="738664"/>
            <a:chOff x="3587075" y="5748335"/>
            <a:chExt cx="636718" cy="738664"/>
          </a:xfrm>
        </p:grpSpPr>
        <p:sp>
          <p:nvSpPr>
            <p:cNvPr id="22" name="直方体 21">
              <a:extLst>
                <a:ext uri="{FF2B5EF4-FFF2-40B4-BE49-F238E27FC236}">
                  <a16:creationId xmlns:a16="http://schemas.microsoft.com/office/drawing/2014/main" id="{912FDF49-9D0E-4930-9425-9BC66E0F274D}"/>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155E6B3-D3C5-4D6C-B786-4573D3CE30D1}"/>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4" name="グループ化 23">
            <a:extLst>
              <a:ext uri="{FF2B5EF4-FFF2-40B4-BE49-F238E27FC236}">
                <a16:creationId xmlns:a16="http://schemas.microsoft.com/office/drawing/2014/main" id="{17C4C365-5ABF-45A0-817E-4E0CF0DCFB2B}"/>
              </a:ext>
            </a:extLst>
          </p:cNvPr>
          <p:cNvGrpSpPr/>
          <p:nvPr/>
        </p:nvGrpSpPr>
        <p:grpSpPr>
          <a:xfrm>
            <a:off x="4707964" y="5548840"/>
            <a:ext cx="636718" cy="738664"/>
            <a:chOff x="3587075" y="5748335"/>
            <a:chExt cx="636718" cy="738664"/>
          </a:xfrm>
        </p:grpSpPr>
        <p:sp>
          <p:nvSpPr>
            <p:cNvPr id="25" name="直方体 24">
              <a:extLst>
                <a:ext uri="{FF2B5EF4-FFF2-40B4-BE49-F238E27FC236}">
                  <a16:creationId xmlns:a16="http://schemas.microsoft.com/office/drawing/2014/main" id="{4B385A8D-F096-49B8-BC00-930B59BF842B}"/>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0B49633-2F9E-4137-89BB-B3D4066A70AA}"/>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sp>
        <p:nvSpPr>
          <p:cNvPr id="3" name="矢印: ストライプ 2">
            <a:extLst>
              <a:ext uri="{FF2B5EF4-FFF2-40B4-BE49-F238E27FC236}">
                <a16:creationId xmlns:a16="http://schemas.microsoft.com/office/drawing/2014/main" id="{EBC05052-96E7-44F0-8DE1-DF7F2AEFB38D}"/>
              </a:ext>
            </a:extLst>
          </p:cNvPr>
          <p:cNvSpPr/>
          <p:nvPr/>
        </p:nvSpPr>
        <p:spPr>
          <a:xfrm rot="10800000">
            <a:off x="2740531" y="4592677"/>
            <a:ext cx="709156" cy="708773"/>
          </a:xfrm>
          <a:prstGeom prst="stripedRightArrow">
            <a:avLst>
              <a:gd name="adj1" fmla="val 50000"/>
              <a:gd name="adj2" fmla="val 50000"/>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2581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＜ふやさない＞</a:t>
            </a:r>
          </a:p>
        </p:txBody>
      </p:sp>
      <p:sp>
        <p:nvSpPr>
          <p:cNvPr id="3" name="テキスト ボックス 2">
            <a:extLst>
              <a:ext uri="{FF2B5EF4-FFF2-40B4-BE49-F238E27FC236}">
                <a16:creationId xmlns:a16="http://schemas.microsoft.com/office/drawing/2014/main" id="{0F2CDC55-6350-4ECF-A28E-008F87A5AC82}"/>
              </a:ext>
            </a:extLst>
          </p:cNvPr>
          <p:cNvSpPr txBox="1"/>
          <p:nvPr/>
        </p:nvSpPr>
        <p:spPr>
          <a:xfrm>
            <a:off x="540882" y="1828698"/>
            <a:ext cx="4054853" cy="707886"/>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ウェルシュ菌</a:t>
            </a:r>
          </a:p>
        </p:txBody>
      </p:sp>
      <p:sp>
        <p:nvSpPr>
          <p:cNvPr id="2" name="テキスト ボックス 1">
            <a:extLst>
              <a:ext uri="{FF2B5EF4-FFF2-40B4-BE49-F238E27FC236}">
                <a16:creationId xmlns:a16="http://schemas.microsoft.com/office/drawing/2014/main" id="{D617FB63-572E-480E-926B-636345537E99}"/>
              </a:ext>
            </a:extLst>
          </p:cNvPr>
          <p:cNvSpPr txBox="1"/>
          <p:nvPr/>
        </p:nvSpPr>
        <p:spPr>
          <a:xfrm>
            <a:off x="335360" y="2736502"/>
            <a:ext cx="7241085" cy="1384995"/>
          </a:xfrm>
          <a:prstGeom prst="rect">
            <a:avLst/>
          </a:prstGeom>
          <a:noFill/>
        </p:spPr>
        <p:txBody>
          <a:bodyPr wrap="none" rtlCol="0">
            <a:spAutoFit/>
          </a:bodyPr>
          <a:lstStyle/>
          <a:p>
            <a:pPr algn="l"/>
            <a:r>
              <a:rPr kumimoji="1" lang="ja-JP" altLang="en-US" sz="2800" dirty="0"/>
              <a:t>主な感染源：　大量に調理　</a:t>
            </a:r>
            <a:r>
              <a:rPr lang="ja-JP" altLang="en-US" sz="2800" dirty="0"/>
              <a:t>・　</a:t>
            </a:r>
            <a:r>
              <a:rPr kumimoji="1" lang="ja-JP" altLang="en-US" sz="2800" dirty="0"/>
              <a:t>保管</a:t>
            </a:r>
            <a:r>
              <a:rPr lang="ja-JP" altLang="en-US" sz="2800" dirty="0"/>
              <a:t>された</a:t>
            </a:r>
            <a:r>
              <a:rPr kumimoji="1" lang="ja-JP" altLang="en-US" sz="2800" dirty="0"/>
              <a:t>食品</a:t>
            </a:r>
            <a:endParaRPr kumimoji="1" lang="en-US" altLang="ja-JP" sz="2800" dirty="0"/>
          </a:p>
          <a:p>
            <a:pPr algn="l"/>
            <a:r>
              <a:rPr lang="ja-JP" altLang="en-US" sz="2800" dirty="0"/>
              <a:t>　　　　　　　　　　　（カレー、シチュー、煮物など）</a:t>
            </a:r>
            <a:endParaRPr kumimoji="1" lang="en-US" altLang="ja-JP" sz="2800" dirty="0"/>
          </a:p>
          <a:p>
            <a:pPr algn="l"/>
            <a:r>
              <a:rPr kumimoji="1" lang="ja-JP" altLang="en-US" sz="2800" dirty="0"/>
              <a:t>　</a:t>
            </a:r>
          </a:p>
        </p:txBody>
      </p:sp>
      <p:sp>
        <p:nvSpPr>
          <p:cNvPr id="4" name="テキスト ボックス 3">
            <a:extLst>
              <a:ext uri="{FF2B5EF4-FFF2-40B4-BE49-F238E27FC236}">
                <a16:creationId xmlns:a16="http://schemas.microsoft.com/office/drawing/2014/main" id="{8C167EDB-C105-4F66-B2AC-731F315AFA63}"/>
              </a:ext>
            </a:extLst>
          </p:cNvPr>
          <p:cNvSpPr txBox="1"/>
          <p:nvPr/>
        </p:nvSpPr>
        <p:spPr>
          <a:xfrm>
            <a:off x="515186" y="4000328"/>
            <a:ext cx="6878806" cy="2212722"/>
          </a:xfrm>
          <a:prstGeom prst="rect">
            <a:avLst/>
          </a:prstGeom>
          <a:solidFill>
            <a:schemeClr val="bg2">
              <a:lumMod val="90000"/>
            </a:schemeClr>
          </a:solidFill>
          <a:ln>
            <a:solidFill>
              <a:schemeClr val="tx1"/>
            </a:solidFill>
          </a:ln>
        </p:spPr>
        <p:txBody>
          <a:bodyPr wrap="none" rtlCol="0">
            <a:spAutoFit/>
          </a:bodyPr>
          <a:lstStyle/>
          <a:p>
            <a:pPr algn="l">
              <a:lnSpc>
                <a:spcPct val="150000"/>
              </a:lnSpc>
            </a:pPr>
            <a:r>
              <a:rPr kumimoji="1" lang="ja-JP" altLang="en-US" sz="3200" dirty="0"/>
              <a:t>加熱しても熱に強い「芽胞」を作る</a:t>
            </a:r>
            <a:endParaRPr kumimoji="1" lang="en-US" altLang="ja-JP" sz="3200" dirty="0"/>
          </a:p>
          <a:p>
            <a:pPr algn="l">
              <a:lnSpc>
                <a:spcPct val="150000"/>
              </a:lnSpc>
            </a:pPr>
            <a:r>
              <a:rPr lang="ja-JP" altLang="en-US" sz="3200" dirty="0"/>
              <a:t>　　→</a:t>
            </a:r>
            <a:r>
              <a:rPr lang="ja-JP" altLang="en-US" sz="3200" dirty="0">
                <a:solidFill>
                  <a:srgbClr val="FF0000"/>
                </a:solidFill>
              </a:rPr>
              <a:t>ゆっくり冷ますと大量に増殖！</a:t>
            </a:r>
            <a:endParaRPr lang="en-US" altLang="ja-JP" sz="3200" dirty="0">
              <a:solidFill>
                <a:srgbClr val="FF0000"/>
              </a:solidFill>
            </a:endParaRPr>
          </a:p>
          <a:p>
            <a:pPr algn="l">
              <a:lnSpc>
                <a:spcPct val="150000"/>
              </a:lnSpc>
            </a:pPr>
            <a:r>
              <a:rPr lang="ja-JP" altLang="en-US" sz="3200" dirty="0"/>
              <a:t>速やかに冷却し、提供前に十分再加熱</a:t>
            </a:r>
            <a:endParaRPr kumimoji="1" lang="ja-JP" altLang="en-US" sz="3200" dirty="0"/>
          </a:p>
        </p:txBody>
      </p:sp>
      <p:sp>
        <p:nvSpPr>
          <p:cNvPr id="5" name="テキスト ボックス 4">
            <a:extLst>
              <a:ext uri="{FF2B5EF4-FFF2-40B4-BE49-F238E27FC236}">
                <a16:creationId xmlns:a16="http://schemas.microsoft.com/office/drawing/2014/main" id="{568784A7-8859-43A0-9C68-84D818909EDE}"/>
              </a:ext>
            </a:extLst>
          </p:cNvPr>
          <p:cNvSpPr txBox="1"/>
          <p:nvPr/>
        </p:nvSpPr>
        <p:spPr>
          <a:xfrm>
            <a:off x="335360" y="1105560"/>
            <a:ext cx="6219972" cy="523220"/>
          </a:xfrm>
          <a:prstGeom prst="rect">
            <a:avLst/>
          </a:prstGeom>
          <a:noFill/>
        </p:spPr>
        <p:txBody>
          <a:bodyPr wrap="none" rtlCol="0">
            <a:spAutoFit/>
          </a:bodyPr>
          <a:lstStyle/>
          <a:p>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給食提供施設で気を付けたい食中毒</a:t>
            </a:r>
            <a:r>
              <a:rPr lang="en-US" altLang="ja-JP" sz="2800" dirty="0">
                <a:latin typeface="HGPｺﾞｼｯｸM" panose="020B0600000000000000" pitchFamily="50" charset="-128"/>
                <a:ea typeface="HGPｺﾞｼｯｸM" panose="020B0600000000000000" pitchFamily="50" charset="-128"/>
              </a:rPr>
              <a:t>】</a:t>
            </a:r>
            <a:endParaRPr kumimoji="1" lang="ja-JP" altLang="en-US" sz="2800" dirty="0"/>
          </a:p>
        </p:txBody>
      </p:sp>
      <p:sp>
        <p:nvSpPr>
          <p:cNvPr id="6" name="思考の吹き出し: 雲形 5">
            <a:extLst>
              <a:ext uri="{FF2B5EF4-FFF2-40B4-BE49-F238E27FC236}">
                <a16:creationId xmlns:a16="http://schemas.microsoft.com/office/drawing/2014/main" id="{B0877D8B-CEE4-4291-8639-C53B3CCBE7C5}"/>
              </a:ext>
            </a:extLst>
          </p:cNvPr>
          <p:cNvSpPr/>
          <p:nvPr/>
        </p:nvSpPr>
        <p:spPr>
          <a:xfrm>
            <a:off x="7573818" y="2259625"/>
            <a:ext cx="4426838" cy="2455158"/>
          </a:xfrm>
          <a:prstGeom prst="cloudCallout">
            <a:avLst>
              <a:gd name="adj1" fmla="val -49055"/>
              <a:gd name="adj2" fmla="val 54551"/>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ysClr val="windowText" lastClr="000000"/>
                </a:solidFill>
              </a:rPr>
              <a:t>・・・人員の体制や</a:t>
            </a:r>
            <a:endParaRPr lang="en-US" altLang="ja-JP" sz="2800" dirty="0">
              <a:solidFill>
                <a:sysClr val="windowText" lastClr="000000"/>
              </a:solidFill>
            </a:endParaRPr>
          </a:p>
          <a:p>
            <a:pPr algn="ctr"/>
            <a:r>
              <a:rPr kumimoji="1" lang="ja-JP" altLang="en-US" sz="2800" dirty="0">
                <a:solidFill>
                  <a:sysClr val="windowText" lastClr="000000"/>
                </a:solidFill>
              </a:rPr>
              <a:t>調理工程に無理はないか？</a:t>
            </a:r>
          </a:p>
        </p:txBody>
      </p:sp>
      <p:pic>
        <p:nvPicPr>
          <p:cNvPr id="8" name="図 7">
            <a:extLst>
              <a:ext uri="{FF2B5EF4-FFF2-40B4-BE49-F238E27FC236}">
                <a16:creationId xmlns:a16="http://schemas.microsoft.com/office/drawing/2014/main" id="{ACC9DE13-1C03-4CD7-887A-5CF3D991461A}"/>
              </a:ext>
            </a:extLst>
          </p:cNvPr>
          <p:cNvPicPr>
            <a:picLocks noChangeAspect="1"/>
          </p:cNvPicPr>
          <p:nvPr/>
        </p:nvPicPr>
        <p:blipFill>
          <a:blip r:embed="rId3"/>
          <a:stretch>
            <a:fillRect/>
          </a:stretch>
        </p:blipFill>
        <p:spPr>
          <a:xfrm>
            <a:off x="10534506" y="4598375"/>
            <a:ext cx="1465642" cy="1862955"/>
          </a:xfrm>
          <a:prstGeom prst="rect">
            <a:avLst/>
          </a:prstGeom>
        </p:spPr>
      </p:pic>
      <p:sp>
        <p:nvSpPr>
          <p:cNvPr id="9" name="テキスト ボックス 8">
            <a:extLst>
              <a:ext uri="{FF2B5EF4-FFF2-40B4-BE49-F238E27FC236}">
                <a16:creationId xmlns:a16="http://schemas.microsoft.com/office/drawing/2014/main" id="{3AEC1920-97FD-4C6D-929C-D107FB79E45B}"/>
              </a:ext>
            </a:extLst>
          </p:cNvPr>
          <p:cNvSpPr txBox="1"/>
          <p:nvPr/>
        </p:nvSpPr>
        <p:spPr>
          <a:xfrm>
            <a:off x="7573818" y="5567676"/>
            <a:ext cx="2983509" cy="830997"/>
          </a:xfrm>
          <a:prstGeom prst="rect">
            <a:avLst/>
          </a:prstGeom>
          <a:noFill/>
        </p:spPr>
        <p:txBody>
          <a:bodyPr wrap="none" rtlCol="0">
            <a:spAutoFit/>
          </a:bodyPr>
          <a:lstStyle/>
          <a:p>
            <a:r>
              <a:rPr kumimoji="1" lang="ja-JP" altLang="en-US" sz="2400" dirty="0"/>
              <a:t>忙しすぎる・・・</a:t>
            </a:r>
            <a:endParaRPr kumimoji="1" lang="en-US" altLang="ja-JP" sz="2400" dirty="0"/>
          </a:p>
          <a:p>
            <a:r>
              <a:rPr kumimoji="1" lang="ja-JP" altLang="en-US" sz="2400" dirty="0"/>
              <a:t>従事者が足りない・・・</a:t>
            </a:r>
          </a:p>
        </p:txBody>
      </p:sp>
      <p:pic>
        <p:nvPicPr>
          <p:cNvPr id="11" name="図 10">
            <a:extLst>
              <a:ext uri="{FF2B5EF4-FFF2-40B4-BE49-F238E27FC236}">
                <a16:creationId xmlns:a16="http://schemas.microsoft.com/office/drawing/2014/main" id="{47775C35-E40A-4CDD-A740-B6CD3CA17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789"/>
          <a:stretch/>
        </p:blipFill>
        <p:spPr>
          <a:xfrm>
            <a:off x="4775561" y="1616202"/>
            <a:ext cx="1081510" cy="1054027"/>
          </a:xfrm>
          <a:prstGeom prst="rect">
            <a:avLst/>
          </a:prstGeom>
        </p:spPr>
      </p:pic>
    </p:spTree>
    <p:extLst>
      <p:ext uri="{BB962C8B-B14F-4D97-AF65-F5344CB8AC3E}">
        <p14:creationId xmlns:p14="http://schemas.microsoft.com/office/powerpoint/2010/main" val="20476311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789426" y="1113977"/>
            <a:ext cx="10873208" cy="5586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加熱</a:t>
            </a:r>
            <a:endParaRPr kumimoji="1" lang="en-US" altLang="ja-JP"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3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中心部</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が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75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１分以上</a:t>
            </a:r>
            <a:endPar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a:solidFill>
                  <a:prstClr val="black"/>
                </a:solidFill>
                <a:latin typeface="HGPｺﾞｼｯｸM" panose="020B0600000000000000" pitchFamily="50" charset="-128"/>
                <a:ea typeface="HGPｺﾞｼｯｸM" panose="020B0600000000000000" pitchFamily="50" charset="-128"/>
              </a:rPr>
              <a:t>　　ノロウイルスに対しては</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秒以上</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（二枚貝等）</a:t>
            </a:r>
            <a:endParaRPr kumimoji="1" lang="en-US" altLang="ja-JP"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14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消毒</a:t>
            </a: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1" i="0" u="none" strike="noStrike" kern="1200" cap="none" spc="0" normalizeH="0" baseline="0" noProof="0" dirty="0">
              <a:ln>
                <a:noFill/>
              </a:ln>
              <a:solidFill>
                <a:srgbClr val="2EB0B0">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rPr>
              <a:t>用途</a:t>
            </a:r>
            <a:r>
              <a:rPr kumimoji="1" lang="ja-JP" altLang="en-US"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に合わせた消毒剤を使用しましょう。（消毒用エタノールなど）</a:t>
            </a:r>
            <a:endParaRPr kumimoji="1" lang="en-US" altLang="ja-JP"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ノロウイルスには</a:t>
            </a:r>
            <a:r>
              <a:rPr kumimoji="1" lang="ja-JP" altLang="en-US" sz="36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次亜塩素酸ナトリウム</a:t>
            </a:r>
            <a:r>
              <a:rPr kumimoji="1" lang="ja-JP" altLang="en-US" sz="36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が有効です</a:t>
            </a:r>
            <a:endParaRPr kumimoji="1" lang="en-US" altLang="ja-JP" sz="3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dirty="0">
                <a:solidFill>
                  <a:prstClr val="black"/>
                </a:solidFill>
                <a:latin typeface="HGPｺﾞｼｯｸM" panose="020B0600000000000000" pitchFamily="50" charset="-128"/>
                <a:ea typeface="HGPｺﾞｼｯｸM" panose="020B0600000000000000" pitchFamily="50" charset="-128"/>
              </a:rPr>
              <a:t>　</a:t>
            </a: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生野菜、果物等非加熱で食べる食品は、食品添加物のものを使用し</a:t>
            </a:r>
            <a:endParaRPr kumimoji="1" lang="en-US" altLang="ja-JP"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endParaRPr>
          </a:p>
          <a:p>
            <a:pPr marL="0" marR="0" lvl="0" indent="0" algn="l" defTabSz="914400" rtl="0" eaLnBrk="0" fontAlgn="base" latinLnBrk="0" hangingPunct="0">
              <a:lnSpc>
                <a:spcPct val="100000"/>
              </a:lnSpc>
              <a:spcBef>
                <a:spcPts val="600"/>
              </a:spcBef>
              <a:spcAft>
                <a:spcPct val="0"/>
              </a:spcAft>
              <a:buClr>
                <a:srgbClr val="4F81BD"/>
              </a:buClr>
              <a:buSzPct val="70000"/>
              <a:buFont typeface="Wingdings" pitchFamily="2" charset="2"/>
              <a:buNone/>
              <a:tabLst/>
              <a:defRPr/>
            </a:pP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　十分な洗浄を実施</a:t>
            </a:r>
            <a:endParaRPr kumimoji="1" lang="en-US" altLang="ja-JP" sz="36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endParaRPr kumimoji="1" lang="en-US" altLang="ja-JP" sz="2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＜やっつける（加熱・消毒）＞</a:t>
            </a:r>
          </a:p>
        </p:txBody>
      </p:sp>
      <p:sp>
        <p:nvSpPr>
          <p:cNvPr id="11" name="テキスト ボックス 10"/>
          <p:cNvSpPr txBox="1"/>
          <p:nvPr/>
        </p:nvSpPr>
        <p:spPr>
          <a:xfrm>
            <a:off x="9919050" y="5343102"/>
            <a:ext cx="148352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次亜塩素酸</a:t>
            </a:r>
            <a:endParaRPr kumimoji="1" lang="en-US" altLang="ja-JP"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ナトリウム</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120" y="4190974"/>
            <a:ext cx="1199544" cy="230425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376" y="1113977"/>
            <a:ext cx="1360569" cy="964267"/>
          </a:xfrm>
          <a:prstGeom prst="rect">
            <a:avLst/>
          </a:prstGeom>
        </p:spPr>
      </p:pic>
    </p:spTree>
    <p:extLst>
      <p:ext uri="{BB962C8B-B14F-4D97-AF65-F5344CB8AC3E}">
        <p14:creationId xmlns:p14="http://schemas.microsoft.com/office/powerpoint/2010/main" val="59565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7" name="Group 57"/>
          <p:cNvGraphicFramePr>
            <a:graphicFrameLocks noGrp="1"/>
          </p:cNvGraphicFramePr>
          <p:nvPr>
            <p:ph type="tbl" idx="1"/>
            <p:extLst>
              <p:ext uri="{D42A27DB-BD31-4B8C-83A1-F6EECF244321}">
                <p14:modId xmlns:p14="http://schemas.microsoft.com/office/powerpoint/2010/main" val="3157431195"/>
              </p:ext>
            </p:extLst>
          </p:nvPr>
        </p:nvGraphicFramePr>
        <p:xfrm>
          <a:off x="1631504" y="1826492"/>
          <a:ext cx="7488834" cy="3448439"/>
        </p:xfrm>
        <a:graphic>
          <a:graphicData uri="http://schemas.openxmlformats.org/drawingml/2006/table">
            <a:tbl>
              <a:tblPr/>
              <a:tblGrid>
                <a:gridCol w="1512168">
                  <a:extLst>
                    <a:ext uri="{9D8B030D-6E8A-4147-A177-3AD203B41FA5}">
                      <a16:colId xmlns:a16="http://schemas.microsoft.com/office/drawing/2014/main" val="20000"/>
                    </a:ext>
                  </a:extLst>
                </a:gridCol>
                <a:gridCol w="1072255">
                  <a:extLst>
                    <a:ext uri="{9D8B030D-6E8A-4147-A177-3AD203B41FA5}">
                      <a16:colId xmlns:a16="http://schemas.microsoft.com/office/drawing/2014/main" val="20001"/>
                    </a:ext>
                  </a:extLst>
                </a:gridCol>
                <a:gridCol w="907623">
                  <a:extLst>
                    <a:ext uri="{9D8B030D-6E8A-4147-A177-3AD203B41FA5}">
                      <a16:colId xmlns:a16="http://schemas.microsoft.com/office/drawing/2014/main" val="20002"/>
                    </a:ext>
                  </a:extLst>
                </a:gridCol>
                <a:gridCol w="2172828">
                  <a:extLst>
                    <a:ext uri="{9D8B030D-6E8A-4147-A177-3AD203B41FA5}">
                      <a16:colId xmlns:a16="http://schemas.microsoft.com/office/drawing/2014/main" val="20003"/>
                    </a:ext>
                  </a:extLst>
                </a:gridCol>
                <a:gridCol w="1823960">
                  <a:extLst>
                    <a:ext uri="{9D8B030D-6E8A-4147-A177-3AD203B41FA5}">
                      <a16:colId xmlns:a16="http://schemas.microsoft.com/office/drawing/2014/main" val="20004"/>
                    </a:ext>
                  </a:extLst>
                </a:gridCol>
              </a:tblGrid>
              <a:tr h="503069">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endParaRPr kumimoji="1" lang="ja-JP" altLang="ja-JP" sz="2000" b="1" i="0" u="none" strike="noStrike" cap="none" normalizeH="0" baseline="0" dirty="0">
                        <a:ln>
                          <a:noFill/>
                        </a:ln>
                        <a:solidFill>
                          <a:srgbClr val="000099"/>
                        </a:solidFill>
                        <a:effectLst/>
                        <a:latin typeface="HGPｺﾞｼｯｸM" pitchFamily="50" charset="-128"/>
                        <a:ea typeface="HGPｺﾞｼｯｸM" pitchFamily="50"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原液濃度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希釈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方法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用途</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0.1</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嘔吐物や便が直接付いた場所や衣類</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endParaRPr kumimoji="1" lang="ja-JP" altLang="en-US"/>
                    </a:p>
                  </a:txBody>
                  <a:tcPr/>
                </a:tc>
                <a:extLst>
                  <a:ext uri="{0D108BD9-81ED-4DB2-BD59-A6C34878D82A}">
                    <a16:rowId xmlns:a16="http://schemas.microsoft.com/office/drawing/2014/main" val="10002"/>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0.02</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調理器具、床、トイレのドアノブ、便座など</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300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＋水３</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66604" name="テキスト ボックス 1"/>
          <p:cNvSpPr txBox="1">
            <a:spLocks noChangeArrowheads="1"/>
          </p:cNvSpPr>
          <p:nvPr/>
        </p:nvSpPr>
        <p:spPr bwMode="auto">
          <a:xfrm>
            <a:off x="2106961" y="6075364"/>
            <a:ext cx="4709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ペットボトルのキャップ１杯は約５</a:t>
            </a:r>
            <a:r>
              <a:rPr lang="en-US" altLang="ja-JP" sz="2000" b="1" dirty="0">
                <a:solidFill>
                  <a:srgbClr val="002060"/>
                </a:solidFill>
                <a:latin typeface="BIZ UDPゴシック" panose="020B0400000000000000" pitchFamily="50" charset="-128"/>
                <a:ea typeface="BIZ UDPゴシック" panose="020B0400000000000000" pitchFamily="50" charset="-128"/>
              </a:rPr>
              <a:t>mL</a:t>
            </a:r>
          </a:p>
        </p:txBody>
      </p:sp>
      <p:sp>
        <p:nvSpPr>
          <p:cNvPr id="66605" name="テキスト ボックス 1"/>
          <p:cNvSpPr txBox="1">
            <a:spLocks noChangeArrowheads="1"/>
          </p:cNvSpPr>
          <p:nvPr/>
        </p:nvSpPr>
        <p:spPr bwMode="auto">
          <a:xfrm>
            <a:off x="2096470" y="5622926"/>
            <a:ext cx="3279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a:t>
            </a:r>
            <a:r>
              <a:rPr lang="en-US" altLang="ja-JP" sz="2000" b="1" dirty="0">
                <a:solidFill>
                  <a:srgbClr val="002060"/>
                </a:solidFill>
                <a:latin typeface="BIZ UDPゴシック" panose="020B0400000000000000" pitchFamily="50" charset="-128"/>
                <a:ea typeface="BIZ UDPゴシック" panose="020B0400000000000000" pitchFamily="50" charset="-128"/>
              </a:rPr>
              <a:t>0.1</a:t>
            </a:r>
            <a:r>
              <a:rPr lang="ja-JP" altLang="en-US" sz="2000" b="1" dirty="0">
                <a:solidFill>
                  <a:srgbClr val="002060"/>
                </a:solidFill>
                <a:latin typeface="BIZ UDPゴシック" panose="020B0400000000000000" pitchFamily="50" charset="-128"/>
                <a:ea typeface="BIZ UDPゴシック" panose="020B0400000000000000" pitchFamily="50" charset="-128"/>
              </a:rPr>
              <a:t>％＝</a:t>
            </a:r>
            <a:r>
              <a:rPr lang="en-US" altLang="ja-JP" sz="2000" b="1" dirty="0">
                <a:solidFill>
                  <a:srgbClr val="002060"/>
                </a:solidFill>
                <a:latin typeface="BIZ UDPゴシック" panose="020B0400000000000000" pitchFamily="50" charset="-128"/>
                <a:ea typeface="BIZ UDPゴシック" panose="020B0400000000000000" pitchFamily="50" charset="-128"/>
              </a:rPr>
              <a:t>1000ppm</a:t>
            </a:r>
          </a:p>
        </p:txBody>
      </p:sp>
      <p:sp>
        <p:nvSpPr>
          <p:cNvPr id="66606" name="Text Box 4"/>
          <p:cNvSpPr txBox="1">
            <a:spLocks noChangeArrowheads="1"/>
          </p:cNvSpPr>
          <p:nvPr/>
        </p:nvSpPr>
        <p:spPr bwMode="auto">
          <a:xfrm>
            <a:off x="1524000" y="620688"/>
            <a:ext cx="8038133" cy="792190"/>
          </a:xfrm>
          <a:prstGeom prst="rect">
            <a:avLst/>
          </a:prstGeom>
          <a:solidFill>
            <a:schemeClr val="accent2">
              <a:lumMod val="75000"/>
            </a:schemeClr>
          </a:solidFill>
          <a:ln>
            <a:noFill/>
          </a:ln>
        </p:spPr>
        <p:txBody>
          <a:bodyPr anchor="ctr"/>
          <a:lstStyle>
            <a:lvl1pPr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itchFamily="34" charset="0"/>
                <a:ea typeface="ＭＳ Ｐゴシック" pitchFamily="50" charset="-128"/>
              </a:defRPr>
            </a:lvl1pPr>
            <a:lvl2pPr marL="742950" indent="-28575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2pPr>
            <a:lvl3pPr marL="11430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3pPr>
            <a:lvl4pPr marL="16002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4pPr>
            <a:lvl5pPr marL="20574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9pPr>
          </a:lstStyle>
          <a:p>
            <a:pPr algn="ctr" eaLnBrk="1" hangingPunct="1">
              <a:spcBef>
                <a:spcPct val="0"/>
              </a:spcBef>
              <a:buClr>
                <a:srgbClr val="000000"/>
              </a:buClr>
              <a:buFont typeface="Times New Roman" pitchFamily="18" charset="0"/>
              <a:buNone/>
            </a:pPr>
            <a:r>
              <a:rPr kumimoji="0" lang="ja-JP" altLang="en-US" sz="3600" dirty="0">
                <a:solidFill>
                  <a:schemeClr val="bg1"/>
                </a:solidFill>
                <a:latin typeface="BIZ UDPゴシック" panose="020B0400000000000000" pitchFamily="50" charset="-128"/>
                <a:ea typeface="BIZ UDPゴシック" panose="020B0400000000000000" pitchFamily="50" charset="-128"/>
              </a:rPr>
              <a:t>次亜塩素酸ナトリウム溶液の作り方</a:t>
            </a:r>
          </a:p>
        </p:txBody>
      </p:sp>
      <p:pic>
        <p:nvPicPr>
          <p:cNvPr id="6" name="Picture 7" descr="ハイタ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133" y="2451581"/>
            <a:ext cx="1105867" cy="273010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a:off x="7968208" y="5822981"/>
            <a:ext cx="3554140" cy="593725"/>
          </a:xfrm>
          <a:prstGeom prst="wedgeRectCallout">
            <a:avLst>
              <a:gd name="adj1" fmla="val 9928"/>
              <a:gd name="adj2" fmla="val -152137"/>
            </a:avLst>
          </a:prstGeom>
          <a:solidFill>
            <a:schemeClr val="bg1"/>
          </a:solidFill>
          <a:ln w="25400" cmpd="sng">
            <a:solidFill>
              <a:srgbClr val="002060"/>
            </a:solidFill>
            <a:miter lim="800000"/>
            <a:headEnd/>
            <a:tailEnd/>
          </a:ln>
        </p:spPr>
        <p:txBody>
          <a:bodyPr anchor="ctr" anchorCtr="0"/>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ctr" eaLnBrk="1" hangingPunct="1">
              <a:spcBef>
                <a:spcPct val="0"/>
              </a:spcBef>
              <a:buClrTx/>
              <a:buSzTx/>
              <a:buFontTx/>
              <a:buNone/>
            </a:pPr>
            <a:r>
              <a:rPr lang="ja-JP" altLang="en-US" b="1" dirty="0">
                <a:solidFill>
                  <a:srgbClr val="002060"/>
                </a:solidFill>
                <a:latin typeface="BIZ UDPゴシック" panose="020B0400000000000000" pitchFamily="50" charset="-128"/>
                <a:ea typeface="BIZ UDPゴシック" panose="020B0400000000000000" pitchFamily="50" charset="-128"/>
              </a:rPr>
              <a:t>市販品の多くは </a:t>
            </a:r>
            <a:r>
              <a:rPr lang="en-US" altLang="ja-JP" b="1" dirty="0">
                <a:solidFill>
                  <a:srgbClr val="002060"/>
                </a:solidFill>
                <a:latin typeface="BIZ UDPゴシック" panose="020B0400000000000000" pitchFamily="50" charset="-128"/>
                <a:ea typeface="BIZ UDPゴシック" panose="020B0400000000000000" pitchFamily="50" charset="-128"/>
              </a:rPr>
              <a:t>5</a:t>
            </a:r>
            <a:r>
              <a:rPr lang="ja-JP" altLang="en-US" b="1" dirty="0">
                <a:solidFill>
                  <a:srgbClr val="002060"/>
                </a:solidFill>
                <a:latin typeface="BIZ UDPゴシック" panose="020B0400000000000000" pitchFamily="50" charset="-128"/>
                <a:ea typeface="BIZ UDPゴシック" panose="020B0400000000000000" pitchFamily="50" charset="-128"/>
              </a:rPr>
              <a:t>～</a:t>
            </a:r>
            <a:r>
              <a:rPr lang="en-US" altLang="ja-JP" b="1" dirty="0">
                <a:solidFill>
                  <a:srgbClr val="002060"/>
                </a:solidFill>
                <a:latin typeface="BIZ UDPゴシック" panose="020B0400000000000000" pitchFamily="50" charset="-128"/>
                <a:ea typeface="BIZ UDPゴシック" panose="020B0400000000000000" pitchFamily="50" charset="-128"/>
              </a:rPr>
              <a:t>6%</a:t>
            </a:r>
            <a:endParaRPr lang="ja-JP" altLang="en-US"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1065290"/>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242852"/>
      </a:dk2>
      <a:lt2>
        <a:srgbClr val="FBFBAB"/>
      </a:lt2>
      <a:accent1>
        <a:srgbClr val="25934F"/>
      </a:accent1>
      <a:accent2>
        <a:srgbClr val="2EB0B0"/>
      </a:accent2>
      <a:accent3>
        <a:srgbClr val="BD1D1D"/>
      </a:accent3>
      <a:accent4>
        <a:srgbClr val="32C46A"/>
      </a:accent4>
      <a:accent5>
        <a:srgbClr val="417B84"/>
      </a:accent5>
      <a:accent6>
        <a:srgbClr val="F14D51"/>
      </a:accent6>
      <a:hlink>
        <a:srgbClr val="77697A"/>
      </a:hlink>
      <a:folHlink>
        <a:srgbClr val="FFC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75000"/>
          </a:schemeClr>
        </a:solidFill>
        <a:ln>
          <a:noFill/>
        </a:ln>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2792</Words>
  <Application>Microsoft Office PowerPoint</Application>
  <PresentationFormat>ワイド画面</PresentationFormat>
  <Paragraphs>314</Paragraphs>
  <Slides>28</Slides>
  <Notes>28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28</vt:i4>
      </vt:variant>
    </vt:vector>
  </HeadingPairs>
  <TitlesOfParts>
    <vt:vector size="42" baseType="lpstr">
      <vt:lpstr>BIZ UDPゴシック</vt:lpstr>
      <vt:lpstr>HGPｺﾞｼｯｸE</vt:lpstr>
      <vt:lpstr>HGPｺﾞｼｯｸM</vt:lpstr>
      <vt:lpstr>HGS創英角ﾎﾟｯﾌﾟ体</vt:lpstr>
      <vt:lpstr>HG丸ｺﾞｼｯｸM-PRO</vt:lpstr>
      <vt:lpstr>Meiryo UI</vt:lpstr>
      <vt:lpstr>ＭＳ ゴシック</vt:lpstr>
      <vt:lpstr>Arial</vt:lpstr>
      <vt:lpstr>Calibri</vt:lpstr>
      <vt:lpstr>Garamond</vt:lpstr>
      <vt:lpstr>Palatino Linotype</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食中毒予防ポイント　＜ふやさない＞</vt:lpstr>
      <vt:lpstr>PowerPoint プレゼンテーション</vt:lpstr>
      <vt:lpstr>PowerPoint プレゼンテーション</vt:lpstr>
      <vt:lpstr>PowerPoint プレゼンテーション</vt:lpstr>
      <vt:lpstr>次亜塩素酸ナトリウム使用時の注意事項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吐物処理の流れ</vt:lpstr>
      <vt:lpstr>吐物の飛散の範囲</vt:lpstr>
      <vt:lpstr>換気の実施</vt:lpstr>
      <vt:lpstr>嘔吐物の処理</vt:lpstr>
      <vt:lpstr>外から内側へ</vt:lpstr>
      <vt:lpstr>ダメ押しで殺菌</vt:lpstr>
      <vt:lpstr>三点セットを外す</vt:lpstr>
      <vt:lpstr>三点セットを外す</vt:lpstr>
      <vt:lpstr>最後に手洗い</vt:lpstr>
      <vt:lpstr>『食事中に嘔吐した場合』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2023-09-01T05:51:38Z</dcterms:created>
  <dcterms:modified xsi:type="dcterms:W3CDTF">2024-08-14T08:19:38Z</dcterms:modified>
</cp:coreProperties>
</file>