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1"/>
  </p:sldMasterIdLst>
  <p:notesMasterIdLst>
    <p:notesMasterId r:id="rId22"/>
  </p:notesMasterIdLst>
  <p:handoutMasterIdLst>
    <p:handoutMasterId r:id="rId23"/>
  </p:handoutMasterIdLst>
  <p:sldIdLst>
    <p:sldId id="256" r:id="rId2"/>
    <p:sldId id="308" r:id="rId3"/>
    <p:sldId id="309" r:id="rId4"/>
    <p:sldId id="330" r:id="rId5"/>
    <p:sldId id="311" r:id="rId6"/>
    <p:sldId id="320" r:id="rId7"/>
    <p:sldId id="321" r:id="rId8"/>
    <p:sldId id="322" r:id="rId9"/>
    <p:sldId id="328" r:id="rId10"/>
    <p:sldId id="313" r:id="rId11"/>
    <p:sldId id="316" r:id="rId12"/>
    <p:sldId id="323" r:id="rId13"/>
    <p:sldId id="329" r:id="rId14"/>
    <p:sldId id="331" r:id="rId15"/>
    <p:sldId id="315" r:id="rId16"/>
    <p:sldId id="332" r:id="rId17"/>
    <p:sldId id="333" r:id="rId18"/>
    <p:sldId id="325" r:id="rId19"/>
    <p:sldId id="319" r:id="rId20"/>
    <p:sldId id="326" r:id="rId21"/>
  </p:sldIdLst>
  <p:sldSz cx="12192000" cy="6858000"/>
  <p:notesSz cx="7034213" cy="10164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6AC"/>
    <a:srgbClr val="F501A4"/>
    <a:srgbClr val="FF9999"/>
    <a:srgbClr val="FF99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11" autoAdjust="0"/>
    <p:restoredTop sz="83962" autoAdjust="0"/>
  </p:normalViewPr>
  <p:slideViewPr>
    <p:cSldViewPr snapToGrid="0">
      <p:cViewPr varScale="1">
        <p:scale>
          <a:sx n="59" d="100"/>
          <a:sy n="59" d="100"/>
        </p:scale>
        <p:origin x="1338" y="78"/>
      </p:cViewPr>
      <p:guideLst/>
    </p:cSldViewPr>
  </p:slideViewPr>
  <p:notesTextViewPr>
    <p:cViewPr>
      <p:scale>
        <a:sx n="1" d="1"/>
        <a:sy n="1" d="1"/>
      </p:scale>
      <p:origin x="0" y="0"/>
    </p:cViewPr>
  </p:notesTextViewPr>
  <p:notesViewPr>
    <p:cSldViewPr snapToGrid="0">
      <p:cViewPr varScale="1">
        <p:scale>
          <a:sx n="59" d="100"/>
          <a:sy n="59" d="100"/>
        </p:scale>
        <p:origin x="3269"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3048000" cy="509589"/>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84626" y="3"/>
            <a:ext cx="3048000" cy="509589"/>
          </a:xfrm>
          <a:prstGeom prst="rect">
            <a:avLst/>
          </a:prstGeom>
        </p:spPr>
        <p:txBody>
          <a:bodyPr vert="horz" lIns="91424" tIns="45712" rIns="91424" bIns="45712" rtlCol="0"/>
          <a:lstStyle>
            <a:lvl1pPr algn="r">
              <a:defRPr sz="1200"/>
            </a:lvl1pPr>
          </a:lstStyle>
          <a:p>
            <a:fld id="{5D9CD785-F9A7-4AA7-92DE-EABC51E705AF}" type="datetimeFigureOut">
              <a:rPr kumimoji="1" lang="ja-JP" altLang="en-US" smtClean="0"/>
              <a:t>2024/8/14</a:t>
            </a:fld>
            <a:endParaRPr kumimoji="1" lang="ja-JP" altLang="en-US"/>
          </a:p>
        </p:txBody>
      </p:sp>
      <p:sp>
        <p:nvSpPr>
          <p:cNvPr id="4" name="フッター プレースホルダー 3"/>
          <p:cNvSpPr>
            <a:spLocks noGrp="1"/>
          </p:cNvSpPr>
          <p:nvPr>
            <p:ph type="ftr" sz="quarter" idx="2"/>
          </p:nvPr>
        </p:nvSpPr>
        <p:spPr>
          <a:xfrm>
            <a:off x="0" y="9655179"/>
            <a:ext cx="3048000" cy="509589"/>
          </a:xfrm>
          <a:prstGeom prst="rect">
            <a:avLst/>
          </a:prstGeom>
        </p:spPr>
        <p:txBody>
          <a:bodyPr vert="horz" lIns="91424" tIns="45712" rIns="91424" bIns="457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84626" y="9655179"/>
            <a:ext cx="3048000" cy="509589"/>
          </a:xfrm>
          <a:prstGeom prst="rect">
            <a:avLst/>
          </a:prstGeom>
        </p:spPr>
        <p:txBody>
          <a:bodyPr vert="horz" lIns="91424" tIns="45712" rIns="91424" bIns="45712" rtlCol="0" anchor="b"/>
          <a:lstStyle>
            <a:lvl1pPr algn="r">
              <a:defRPr sz="1200"/>
            </a:lvl1pPr>
          </a:lstStyle>
          <a:p>
            <a:fld id="{82B7FB8D-618B-45A5-BA34-0902A9E9ED4F}" type="slidenum">
              <a:rPr kumimoji="1" lang="ja-JP" altLang="en-US" smtClean="0"/>
              <a:t>‹#›</a:t>
            </a:fld>
            <a:endParaRPr kumimoji="1" lang="ja-JP" altLang="en-US"/>
          </a:p>
        </p:txBody>
      </p:sp>
    </p:spTree>
    <p:extLst>
      <p:ext uri="{BB962C8B-B14F-4D97-AF65-F5344CB8AC3E}">
        <p14:creationId xmlns:p14="http://schemas.microsoft.com/office/powerpoint/2010/main" val="3942018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3"/>
            <a:ext cx="3048159" cy="510003"/>
          </a:xfrm>
          <a:prstGeom prst="rect">
            <a:avLst/>
          </a:prstGeom>
        </p:spPr>
        <p:txBody>
          <a:bodyPr vert="horz" lIns="98256" tIns="49128" rIns="98256" bIns="49128" rtlCol="0"/>
          <a:lstStyle>
            <a:lvl1pPr algn="l">
              <a:defRPr sz="1300"/>
            </a:lvl1pPr>
          </a:lstStyle>
          <a:p>
            <a:endParaRPr kumimoji="1" lang="ja-JP" altLang="en-US"/>
          </a:p>
        </p:txBody>
      </p:sp>
      <p:sp>
        <p:nvSpPr>
          <p:cNvPr id="3" name="日付プレースホルダー 2"/>
          <p:cNvSpPr>
            <a:spLocks noGrp="1"/>
          </p:cNvSpPr>
          <p:nvPr>
            <p:ph type="dt" idx="1"/>
          </p:nvPr>
        </p:nvSpPr>
        <p:spPr>
          <a:xfrm>
            <a:off x="3984430" y="3"/>
            <a:ext cx="3048159" cy="510003"/>
          </a:xfrm>
          <a:prstGeom prst="rect">
            <a:avLst/>
          </a:prstGeom>
        </p:spPr>
        <p:txBody>
          <a:bodyPr vert="horz" lIns="98256" tIns="49128" rIns="98256" bIns="49128" rtlCol="0"/>
          <a:lstStyle>
            <a:lvl1pPr algn="r">
              <a:defRPr sz="1300"/>
            </a:lvl1pPr>
          </a:lstStyle>
          <a:p>
            <a:fld id="{C559C34A-3379-42F5-9332-D20245DF09F9}" type="datetimeFigureOut">
              <a:rPr kumimoji="1" lang="ja-JP" altLang="en-US" smtClean="0"/>
              <a:t>2024/8/14</a:t>
            </a:fld>
            <a:endParaRPr kumimoji="1" lang="ja-JP" altLang="en-US"/>
          </a:p>
        </p:txBody>
      </p:sp>
      <p:sp>
        <p:nvSpPr>
          <p:cNvPr id="4" name="スライド イメージ プレースホルダー 3"/>
          <p:cNvSpPr>
            <a:spLocks noGrp="1" noRot="1" noChangeAspect="1"/>
          </p:cNvSpPr>
          <p:nvPr>
            <p:ph type="sldImg" idx="2"/>
          </p:nvPr>
        </p:nvSpPr>
        <p:spPr>
          <a:xfrm>
            <a:off x="468313" y="1270000"/>
            <a:ext cx="6097587" cy="3429000"/>
          </a:xfrm>
          <a:prstGeom prst="rect">
            <a:avLst/>
          </a:prstGeom>
          <a:noFill/>
          <a:ln w="12700">
            <a:solidFill>
              <a:prstClr val="black"/>
            </a:solidFill>
          </a:ln>
        </p:spPr>
        <p:txBody>
          <a:bodyPr vert="horz" lIns="98256" tIns="49128" rIns="98256" bIns="49128" rtlCol="0" anchor="ctr"/>
          <a:lstStyle/>
          <a:p>
            <a:endParaRPr lang="ja-JP" altLang="en-US"/>
          </a:p>
        </p:txBody>
      </p:sp>
      <p:sp>
        <p:nvSpPr>
          <p:cNvPr id="5" name="ノート プレースホルダー 4"/>
          <p:cNvSpPr>
            <a:spLocks noGrp="1"/>
          </p:cNvSpPr>
          <p:nvPr>
            <p:ph type="body" sz="quarter" idx="3"/>
          </p:nvPr>
        </p:nvSpPr>
        <p:spPr>
          <a:xfrm>
            <a:off x="703422" y="4891798"/>
            <a:ext cx="5627370" cy="4002375"/>
          </a:xfrm>
          <a:prstGeom prst="rect">
            <a:avLst/>
          </a:prstGeom>
        </p:spPr>
        <p:txBody>
          <a:bodyPr vert="horz" lIns="98256" tIns="49128" rIns="98256" bIns="4912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654763"/>
            <a:ext cx="3048159" cy="510002"/>
          </a:xfrm>
          <a:prstGeom prst="rect">
            <a:avLst/>
          </a:prstGeom>
        </p:spPr>
        <p:txBody>
          <a:bodyPr vert="horz" lIns="98256" tIns="49128" rIns="98256" bIns="4912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84430" y="9654763"/>
            <a:ext cx="3048159" cy="510002"/>
          </a:xfrm>
          <a:prstGeom prst="rect">
            <a:avLst/>
          </a:prstGeom>
        </p:spPr>
        <p:txBody>
          <a:bodyPr vert="horz" lIns="98256" tIns="49128" rIns="98256" bIns="49128" rtlCol="0" anchor="b"/>
          <a:lstStyle>
            <a:lvl1pPr algn="r">
              <a:defRPr sz="1300"/>
            </a:lvl1pPr>
          </a:lstStyle>
          <a:p>
            <a:fld id="{F0717B42-7E23-4C0D-9403-46EF0E54B78A}" type="slidenum">
              <a:rPr kumimoji="1" lang="ja-JP" altLang="en-US" smtClean="0"/>
              <a:t>‹#›</a:t>
            </a:fld>
            <a:endParaRPr kumimoji="1" lang="ja-JP" altLang="en-US"/>
          </a:p>
        </p:txBody>
      </p:sp>
    </p:spTree>
    <p:extLst>
      <p:ext uri="{BB962C8B-B14F-4D97-AF65-F5344CB8AC3E}">
        <p14:creationId xmlns:p14="http://schemas.microsoft.com/office/powerpoint/2010/main" val="379748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0278"/>
            <a:r>
              <a:rPr kumimoji="1" lang="ja-JP" altLang="en-US" dirty="0"/>
              <a:t>感染症等が発生した際の報告や調査についてご説明します。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1</a:t>
            </a:fld>
            <a:endParaRPr kumimoji="1" lang="ja-JP" altLang="en-US"/>
          </a:p>
        </p:txBody>
      </p:sp>
    </p:spTree>
    <p:extLst>
      <p:ext uri="{BB962C8B-B14F-4D97-AF65-F5344CB8AC3E}">
        <p14:creationId xmlns:p14="http://schemas.microsoft.com/office/powerpoint/2010/main" val="3296974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はじめに区福祉保健センターが調査を行う目的を確認しておきましょう。</a:t>
            </a:r>
            <a:endParaRPr kumimoji="1" lang="en-US" altLang="ja-JP" dirty="0"/>
          </a:p>
          <a:p>
            <a:r>
              <a:rPr kumimoji="1" lang="ja-JP" altLang="en-US" dirty="0"/>
              <a:t>調査を行う目的のひとつに、施設で起きていることを把握し、可能な範囲で感染症流行の原因を究明することが挙げられます。事例の発症状況や発症者の情報等から食中毒が起きているのか、感染症が起きているのか等を確認しています。そして、施設の感染対策や困りごとを聞いた上で、施設の状況にあった対策や解決策を一緒に考えています。</a:t>
            </a:r>
            <a:endParaRPr kumimoji="1" lang="en-US" altLang="ja-JP" dirty="0"/>
          </a:p>
          <a:p>
            <a:r>
              <a:rPr kumimoji="1" lang="ja-JP" altLang="en-US" dirty="0"/>
              <a:t>ここで大切なのは、区福祉保健センターから一方的に指導するのではなく、一緒に考えているということです。</a:t>
            </a:r>
            <a:endParaRPr kumimoji="1" lang="en-US" altLang="ja-JP" dirty="0"/>
          </a:p>
          <a:p>
            <a:r>
              <a:rPr kumimoji="1" lang="ja-JP" altLang="en-US" dirty="0"/>
              <a:t>感染症の早期終息や拡大防止に向けた対策を、施設の環境や人員などに応じて、一緒に考えていきたいと思っています。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10</a:t>
            </a:fld>
            <a:endParaRPr kumimoji="1" lang="ja-JP" altLang="en-US"/>
          </a:p>
        </p:txBody>
      </p:sp>
    </p:spTree>
    <p:extLst>
      <p:ext uri="{BB962C8B-B14F-4D97-AF65-F5344CB8AC3E}">
        <p14:creationId xmlns:p14="http://schemas.microsoft.com/office/powerpoint/2010/main" val="789180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調査は通常、はじめに電話で聞き取りを行います。</a:t>
            </a:r>
            <a:endParaRPr kumimoji="1" lang="en-US" altLang="ja-JP" dirty="0"/>
          </a:p>
          <a:p>
            <a:r>
              <a:rPr kumimoji="1" lang="ja-JP" altLang="en-US" dirty="0"/>
              <a:t>こちらは先にお示しした施設からの報告内容と被りますが、施設の概要・環境や発症の経過、発症者と接触する機会の有無や直近のイベント、施設の感染対策や困りごとなどを聞いています。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11</a:t>
            </a:fld>
            <a:endParaRPr kumimoji="1" lang="ja-JP" altLang="en-US"/>
          </a:p>
        </p:txBody>
      </p:sp>
    </p:spTree>
    <p:extLst>
      <p:ext uri="{BB962C8B-B14F-4D97-AF65-F5344CB8AC3E}">
        <p14:creationId xmlns:p14="http://schemas.microsoft.com/office/powerpoint/2010/main" val="611505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必要に応じて施設を訪問し調査を実施することがあります。</a:t>
            </a:r>
            <a:endParaRPr kumimoji="1" lang="en-US" altLang="ja-JP" dirty="0"/>
          </a:p>
          <a:p>
            <a:r>
              <a:rPr kumimoji="1" lang="ja-JP" altLang="en-US" dirty="0"/>
              <a:t>施設調査では、実際の施設環境や感染対策の実施状況の確認を主に行います。また、施設のレイアウト図や各施設の感染症マニュアル、職員の健康管理表、献立なども確認させていただく場合がありますので、ご協力お願いします。</a:t>
            </a:r>
            <a:endParaRPr kumimoji="1" lang="en-US" altLang="ja-JP" dirty="0"/>
          </a:p>
          <a:p>
            <a:r>
              <a:rPr kumimoji="1" lang="ja-JP" altLang="en-US" dirty="0"/>
              <a:t>調査を通じ、必要時感染対策の助言や検便の依頼をさせていただく場合もございます。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12</a:t>
            </a:fld>
            <a:endParaRPr kumimoji="1" lang="ja-JP" altLang="en-US"/>
          </a:p>
        </p:txBody>
      </p:sp>
    </p:spTree>
    <p:extLst>
      <p:ext uri="{BB962C8B-B14F-4D97-AF65-F5344CB8AC3E}">
        <p14:creationId xmlns:p14="http://schemas.microsoft.com/office/powerpoint/2010/main" val="334717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0278"/>
            <a:r>
              <a:rPr kumimoji="1" lang="en-US" altLang="ja-JP" dirty="0"/>
              <a:t>3</a:t>
            </a:r>
            <a:r>
              <a:rPr kumimoji="1" lang="ja-JP" altLang="en-US" dirty="0"/>
              <a:t>つ目は感染対策の改善や強化についてです。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13</a:t>
            </a:fld>
            <a:endParaRPr kumimoji="1" lang="ja-JP" altLang="en-US"/>
          </a:p>
        </p:txBody>
      </p:sp>
    </p:spTree>
    <p:extLst>
      <p:ext uri="{BB962C8B-B14F-4D97-AF65-F5344CB8AC3E}">
        <p14:creationId xmlns:p14="http://schemas.microsoft.com/office/powerpoint/2010/main" val="1695373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感染対策において重要なのは、感染経路に応じた対策を実施するということです。</a:t>
            </a:r>
            <a:endParaRPr kumimoji="1" lang="en-US" altLang="ja-JP" dirty="0"/>
          </a:p>
          <a:p>
            <a:r>
              <a:rPr kumimoji="1" lang="ja-JP" altLang="en-US" dirty="0"/>
              <a:t>こちらには空気感染、飛沫感染、接触感染の対策例を記しています。</a:t>
            </a:r>
            <a:endParaRPr kumimoji="1" lang="en-US" altLang="ja-JP" dirty="0"/>
          </a:p>
          <a:p>
            <a:r>
              <a:rPr kumimoji="1" lang="ja-JP" altLang="en-US" dirty="0"/>
              <a:t>感染経路によって必要な対策が異なりますので、流行しているウイルスを早めに把握し、有効な対策を講じることが重要です。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14</a:t>
            </a:fld>
            <a:endParaRPr kumimoji="1" lang="ja-JP" altLang="en-US"/>
          </a:p>
        </p:txBody>
      </p:sp>
    </p:spTree>
    <p:extLst>
      <p:ext uri="{BB962C8B-B14F-4D97-AF65-F5344CB8AC3E}">
        <p14:creationId xmlns:p14="http://schemas.microsoft.com/office/powerpoint/2010/main" val="2797014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ここからは参考です。</a:t>
            </a:r>
            <a:endParaRPr kumimoji="1" lang="en-US" altLang="ja-JP" dirty="0"/>
          </a:p>
          <a:p>
            <a:r>
              <a:rPr kumimoji="1" lang="ja-JP" altLang="en-US" dirty="0"/>
              <a:t>まずは新型コロナウイルスが集団発生した際の感染状況報告書の記入方法について説明します。</a:t>
            </a:r>
            <a:endParaRPr kumimoji="1" lang="en-US" altLang="ja-JP" dirty="0"/>
          </a:p>
          <a:p>
            <a:r>
              <a:rPr kumimoji="1" lang="ja-JP" altLang="en-US" dirty="0"/>
              <a:t>ここには施設の概要、陽性者の氏名や年齢、フロア（ユニット）や発症日等をご記入ください。</a:t>
            </a:r>
            <a:endParaRPr kumimoji="1" lang="en-US" altLang="ja-JP" dirty="0"/>
          </a:p>
          <a:p>
            <a:r>
              <a:rPr kumimoji="1" lang="ja-JP" altLang="en-US" dirty="0"/>
              <a:t>また、記入欄が足りなくなった場合は行を追加してご記入ください。</a:t>
            </a:r>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15</a:t>
            </a:fld>
            <a:endParaRPr kumimoji="1" lang="ja-JP" altLang="en-US"/>
          </a:p>
        </p:txBody>
      </p:sp>
    </p:spTree>
    <p:extLst>
      <p:ext uri="{BB962C8B-B14F-4D97-AF65-F5344CB8AC3E}">
        <p14:creationId xmlns:p14="http://schemas.microsoft.com/office/powerpoint/2010/main" val="809034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「現時点での陽性判明者数」には</a:t>
            </a:r>
            <a:r>
              <a:rPr kumimoji="1" lang="ja-JP" altLang="en-US" dirty="0"/>
              <a:t>陽性判明者の人数をご記入ください。</a:t>
            </a:r>
            <a:endParaRPr kumimoji="1" lang="en-US" altLang="ja-JP" dirty="0"/>
          </a:p>
          <a:p>
            <a:r>
              <a:rPr kumimoji="1" lang="ja-JP" altLang="en-US" dirty="0"/>
              <a:t>下の欄には施設医や協力医療機関との連携の有無や、感染症流行を受け施設や事業所の運営状況はどのように対応しているのかをご記入ください。</a:t>
            </a:r>
            <a:endParaRPr kumimoji="1" lang="en-US" altLang="ja-JP" dirty="0"/>
          </a:p>
          <a:p>
            <a:r>
              <a:rPr kumimoji="1" lang="ja-JP" altLang="en-US" dirty="0"/>
              <a:t>補足事項の欄や、必要時備考欄も</a:t>
            </a:r>
            <a:r>
              <a:rPr kumimoji="1" lang="ja-JP" altLang="en-US" sz="12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区福祉保健センターへの伝達事項ご記入等で</a:t>
            </a:r>
            <a:r>
              <a:rPr kumimoji="1" lang="ja-JP" altLang="en-US" dirty="0"/>
              <a:t>ご活用ください。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16</a:t>
            </a:fld>
            <a:endParaRPr kumimoji="1" lang="ja-JP" altLang="en-US"/>
          </a:p>
        </p:txBody>
      </p:sp>
    </p:spTree>
    <p:extLst>
      <p:ext uri="{BB962C8B-B14F-4D97-AF65-F5344CB8AC3E}">
        <p14:creationId xmlns:p14="http://schemas.microsoft.com/office/powerpoint/2010/main" val="31161512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次にインフルエンザや胃腸炎等が発生した際の発症経過表の記入方法についてお伝えします。</a:t>
            </a:r>
            <a:endParaRPr kumimoji="1" lang="en-US" altLang="ja-JP" dirty="0"/>
          </a:p>
          <a:p>
            <a:r>
              <a:rPr kumimoji="1" lang="ja-JP" altLang="en-US" dirty="0"/>
              <a:t>こちらは提出が必須ではありませんが、書いていただけると時系列に応じた感染の状況が見え、区福祉保健センターへの報告や感染状況の把握、振り返りがしやすくなります。</a:t>
            </a:r>
            <a:endParaRPr kumimoji="1" lang="en-US" altLang="ja-JP" dirty="0"/>
          </a:p>
          <a:p>
            <a:r>
              <a:rPr kumimoji="1" lang="ja-JP" altLang="en-US" dirty="0"/>
              <a:t>こちらの経過票は自由に編集が可能ですので、各施設ごとで工夫して使用していただいて構いません。</a:t>
            </a:r>
            <a:endParaRPr kumimoji="1" lang="en-US" altLang="ja-JP" dirty="0"/>
          </a:p>
          <a:p>
            <a:r>
              <a:rPr kumimoji="1" lang="ja-JP" altLang="en-US" dirty="0"/>
              <a:t>参考ですが、日付の近くに行った感染対策を書いておくことで施設の動きを可視化でき、どのようなタイミングでどのような対策をすると良いのかなど、今後の施設内の感染対策のための振り返りの際に役立ちます。</a:t>
            </a:r>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17</a:t>
            </a:fld>
            <a:endParaRPr kumimoji="1" lang="ja-JP" altLang="en-US"/>
          </a:p>
        </p:txBody>
      </p:sp>
    </p:spTree>
    <p:extLst>
      <p:ext uri="{BB962C8B-B14F-4D97-AF65-F5344CB8AC3E}">
        <p14:creationId xmlns:p14="http://schemas.microsoft.com/office/powerpoint/2010/main" val="1718111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次に定期検便についてです。</a:t>
            </a:r>
            <a:endParaRPr kumimoji="1" lang="en-US" altLang="ja-JP" dirty="0"/>
          </a:p>
          <a:p>
            <a:r>
              <a:rPr kumimoji="1" lang="ja-JP" altLang="en-US" dirty="0"/>
              <a:t>定期検便では、腸管出血性大腸菌の他にも細菌性赤痢、サルモネラ、パラチフスなど項目を調べています。</a:t>
            </a:r>
            <a:endParaRPr kumimoji="1" lang="en-US" altLang="ja-JP" dirty="0"/>
          </a:p>
          <a:p>
            <a:r>
              <a:rPr kumimoji="1" lang="ja-JP" altLang="en-US" dirty="0"/>
              <a:t>検便で注意が必要なのは、無症状の場合でも、定期検便で病原菌が検出されることがあるということです。</a:t>
            </a:r>
            <a:endParaRPr kumimoji="1" lang="en-US" altLang="ja-JP" dirty="0"/>
          </a:p>
          <a:p>
            <a:r>
              <a:rPr kumimoji="1" lang="ja-JP" altLang="en-US" dirty="0"/>
              <a:t>また、検便で病原菌が検出された場合は、特定の業務に対し、就業制限がかかることがあります。</a:t>
            </a:r>
            <a:endParaRPr kumimoji="1" lang="en-US" altLang="ja-JP" dirty="0"/>
          </a:p>
          <a:p>
            <a:r>
              <a:rPr kumimoji="1" lang="ja-JP" altLang="en-US" dirty="0"/>
              <a:t>なお、就業制限は食品に直接触れる等の特定の業務に対してかかりますので、業務内容を調整すれば勤務することができる可能性がある点にも注意が必要です。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18</a:t>
            </a:fld>
            <a:endParaRPr kumimoji="1" lang="ja-JP" altLang="en-US"/>
          </a:p>
        </p:txBody>
      </p:sp>
    </p:spTree>
    <p:extLst>
      <p:ext uri="{BB962C8B-B14F-4D97-AF65-F5344CB8AC3E}">
        <p14:creationId xmlns:p14="http://schemas.microsoft.com/office/powerpoint/2010/main" val="1092670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感染症が発生した後の対応も重要ですが、それと同じくらい重要なのが日頃の備えです。</a:t>
            </a:r>
            <a:endParaRPr kumimoji="1" lang="en-US" altLang="ja-JP" dirty="0"/>
          </a:p>
          <a:p>
            <a:r>
              <a:rPr kumimoji="1" lang="ja-JP" altLang="en-US" dirty="0"/>
              <a:t>研修資料や自施設のマニュアルの共有・更新の他、定期的に連絡方法の確認や施設での対策・対応を振り返ることも重要です。</a:t>
            </a:r>
            <a:endParaRPr kumimoji="1" lang="en-US" altLang="ja-JP" dirty="0"/>
          </a:p>
          <a:p>
            <a:r>
              <a:rPr kumimoji="1" lang="ja-JP" altLang="en-US" dirty="0"/>
              <a:t>特に、嘔吐対応の後や集団発生が起きた後、感染症が流行する時期の前などに振り返りを行うことが効果的です。</a:t>
            </a:r>
            <a:endParaRPr kumimoji="1" lang="en-US" altLang="ja-JP" dirty="0"/>
          </a:p>
          <a:p>
            <a:endParaRPr kumimoji="1" lang="en-US" altLang="ja-JP" dirty="0"/>
          </a:p>
          <a:p>
            <a:r>
              <a:rPr kumimoji="1" lang="ja-JP" altLang="en-US" dirty="0"/>
              <a:t>厚生労働省作成の「</a:t>
            </a:r>
            <a:r>
              <a:rPr lang="ja-JP" altLang="en-US" sz="1200" dirty="0">
                <a:latin typeface="UD デジタル 教科書体 NK-R" panose="02020400000000000000" pitchFamily="18" charset="-128"/>
                <a:ea typeface="UD デジタル 教科書体 NK-R" panose="02020400000000000000" pitchFamily="18" charset="-128"/>
              </a:rPr>
              <a:t>介護現場における感染対策の手引き令和５年９月版</a:t>
            </a:r>
            <a:r>
              <a:rPr kumimoji="1" lang="ja-JP" altLang="en-US" dirty="0"/>
              <a:t>」もリンクのＱＲコードを貼っておきますのでご参照ください。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19</a:t>
            </a:fld>
            <a:endParaRPr kumimoji="1" lang="ja-JP" altLang="en-US"/>
          </a:p>
        </p:txBody>
      </p:sp>
    </p:spTree>
    <p:extLst>
      <p:ext uri="{BB962C8B-B14F-4D97-AF65-F5344CB8AC3E}">
        <p14:creationId xmlns:p14="http://schemas.microsoft.com/office/powerpoint/2010/main" val="3320780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本題に入る前に</a:t>
            </a:r>
            <a:r>
              <a:rPr kumimoji="1" lang="en-US" altLang="ja-JP" dirty="0"/>
              <a:t>1</a:t>
            </a:r>
            <a:r>
              <a:rPr kumimoji="1" lang="ja-JP" altLang="en-US" dirty="0"/>
              <a:t>点確認しておきましょう。</a:t>
            </a:r>
            <a:endParaRPr kumimoji="1" lang="en-US" altLang="ja-JP" dirty="0"/>
          </a:p>
          <a:p>
            <a:r>
              <a:rPr kumimoji="1" lang="ja-JP" altLang="en-US" dirty="0"/>
              <a:t>何故、感染症等が発生した際に報告や調査が必要なのでしょうか。</a:t>
            </a:r>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2</a:t>
            </a:fld>
            <a:endParaRPr kumimoji="1" lang="ja-JP" altLang="en-US"/>
          </a:p>
        </p:txBody>
      </p:sp>
    </p:spTree>
    <p:extLst>
      <p:ext uri="{BB962C8B-B14F-4D97-AF65-F5344CB8AC3E}">
        <p14:creationId xmlns:p14="http://schemas.microsoft.com/office/powerpoint/2010/main" val="22627248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最後に、報告・相談する先を載せておきます。</a:t>
            </a:r>
            <a:endParaRPr kumimoji="1" lang="en-US" altLang="ja-JP" dirty="0"/>
          </a:p>
          <a:p>
            <a:r>
              <a:rPr kumimoji="1" lang="ja-JP" altLang="en-US" dirty="0"/>
              <a:t>感染症が発生した時だけでなく、普段の施設運営で疑問に思ったことなどがあればいつでもご連絡ください。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20</a:t>
            </a:fld>
            <a:endParaRPr kumimoji="1" lang="ja-JP" altLang="en-US"/>
          </a:p>
        </p:txBody>
      </p:sp>
    </p:spTree>
    <p:extLst>
      <p:ext uri="{BB962C8B-B14F-4D97-AF65-F5344CB8AC3E}">
        <p14:creationId xmlns:p14="http://schemas.microsoft.com/office/powerpoint/2010/main" val="3711113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0278"/>
            <a:r>
              <a:rPr kumimoji="1" lang="ja-JP" altLang="en-US" dirty="0"/>
              <a:t>それは、「感染症の拡大・再発防止・早期終息等を通じて、利用者の健康を守るとともに、施設の機能を維持するため」です。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3</a:t>
            </a:fld>
            <a:endParaRPr kumimoji="1" lang="ja-JP" altLang="en-US"/>
          </a:p>
        </p:txBody>
      </p:sp>
    </p:spTree>
    <p:extLst>
      <p:ext uri="{BB962C8B-B14F-4D97-AF65-F5344CB8AC3E}">
        <p14:creationId xmlns:p14="http://schemas.microsoft.com/office/powerpoint/2010/main" val="2763312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こちらの図は、感染症発生時の報告や調査の仕組みについてまとめたものです。</a:t>
            </a:r>
            <a:endParaRPr kumimoji="1" lang="en-US" altLang="ja-JP" dirty="0"/>
          </a:p>
          <a:p>
            <a:r>
              <a:rPr kumimoji="1" lang="ja-JP" altLang="en-US" dirty="0"/>
              <a:t>先ほどご説明した報告・調査の目的を示していることに加え、その目的までのプロセスが書かれています。</a:t>
            </a:r>
            <a:endParaRPr kumimoji="1" lang="en-US" altLang="ja-JP" dirty="0"/>
          </a:p>
          <a:p>
            <a:r>
              <a:rPr kumimoji="1" lang="ja-JP" altLang="en-US" dirty="0"/>
              <a:t>この図で注目していただきたいのは、赤枠で囲んである「①報告」です。</a:t>
            </a:r>
            <a:endParaRPr kumimoji="1" lang="en-US" altLang="ja-JP" dirty="0"/>
          </a:p>
          <a:p>
            <a:r>
              <a:rPr kumimoji="1" lang="ja-JP" altLang="en-US" dirty="0"/>
              <a:t>ご覧のように、このプロセスは「①報告」より全て始まっており、つまりは報告がないと以降の対応ができなくなってしまいます。</a:t>
            </a:r>
            <a:endParaRPr kumimoji="1" lang="en-US" altLang="ja-JP" dirty="0"/>
          </a:p>
          <a:p>
            <a:r>
              <a:rPr kumimoji="1" lang="ja-JP" altLang="en-US" dirty="0"/>
              <a:t>まずは施設からの報告を的確かつ迅速に行っていただくようお願いいたします。</a:t>
            </a:r>
            <a:endParaRPr kumimoji="1" lang="en-US" altLang="ja-JP" dirty="0"/>
          </a:p>
          <a:p>
            <a:endParaRPr kumimoji="1" lang="en-US" altLang="ja-JP" dirty="0"/>
          </a:p>
          <a:p>
            <a:r>
              <a:rPr kumimoji="1" lang="ja-JP" altLang="en-US" dirty="0"/>
              <a:t>ここからは、「①報告」から「③感染対策の改善・強化」までの内容や注意点などを解説していきます</a:t>
            </a:r>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4</a:t>
            </a:fld>
            <a:endParaRPr kumimoji="1" lang="ja-JP" altLang="en-US"/>
          </a:p>
        </p:txBody>
      </p:sp>
    </p:spTree>
    <p:extLst>
      <p:ext uri="{BB962C8B-B14F-4D97-AF65-F5344CB8AC3E}">
        <p14:creationId xmlns:p14="http://schemas.microsoft.com/office/powerpoint/2010/main" val="1924864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まずは「①報告」についてです。</a:t>
            </a:r>
            <a:endParaRPr kumimoji="1" lang="en-US" altLang="ja-JP" dirty="0"/>
          </a:p>
          <a:p>
            <a:r>
              <a:rPr kumimoji="1" lang="ja-JP" altLang="en-US" dirty="0"/>
              <a:t>はじめに報告が必要な基準について改めて確認しておきましょう。</a:t>
            </a:r>
            <a:endParaRPr kumimoji="1" lang="en-US" altLang="ja-JP" dirty="0"/>
          </a:p>
          <a:p>
            <a:r>
              <a:rPr kumimoji="1" lang="ja-JP" altLang="en-US" dirty="0"/>
              <a:t>報告が必要な基準には主に３つあります。</a:t>
            </a:r>
            <a:endParaRPr kumimoji="1" lang="en-US" altLang="ja-JP" dirty="0"/>
          </a:p>
          <a:p>
            <a:r>
              <a:rPr kumimoji="1" lang="en-US" altLang="ja-JP" dirty="0"/>
              <a:t>1</a:t>
            </a:r>
            <a:r>
              <a:rPr kumimoji="1" lang="ja-JP" altLang="en-US" dirty="0"/>
              <a:t>つ目は、同一の感染症もしくは食中毒による（またはそれらが疑われる）死亡者または入院するなどの重症患者が</a:t>
            </a:r>
            <a:r>
              <a:rPr kumimoji="1" lang="en-US" altLang="ja-JP" dirty="0"/>
              <a:t>1</a:t>
            </a:r>
            <a:r>
              <a:rPr kumimoji="1" lang="ja-JP" altLang="en-US" dirty="0"/>
              <a:t>週間に</a:t>
            </a:r>
            <a:r>
              <a:rPr kumimoji="1" lang="en-US" altLang="ja-JP" dirty="0"/>
              <a:t>2</a:t>
            </a:r>
            <a:r>
              <a:rPr kumimoji="1" lang="ja-JP" altLang="en-US" dirty="0"/>
              <a:t>名以上発生したときです。</a:t>
            </a:r>
            <a:endParaRPr kumimoji="1" lang="en-US" altLang="ja-JP" dirty="0"/>
          </a:p>
          <a:p>
            <a:r>
              <a:rPr kumimoji="1" lang="en-US" altLang="ja-JP" dirty="0"/>
              <a:t>2</a:t>
            </a:r>
            <a:r>
              <a:rPr kumimoji="1" lang="ja-JP" altLang="en-US" dirty="0"/>
              <a:t>つ目は、同一の患者もしくは食中毒の患者、またはそれらが疑われる者が</a:t>
            </a:r>
            <a:r>
              <a:rPr kumimoji="1" lang="en-US" altLang="ja-JP" dirty="0"/>
              <a:t>10</a:t>
            </a:r>
            <a:r>
              <a:rPr kumimoji="1" lang="ja-JP" altLang="en-US" dirty="0"/>
              <a:t>名以上または全利用者の半数以上発生した場合です。</a:t>
            </a:r>
            <a:endParaRPr kumimoji="1" lang="en-US" altLang="ja-JP" dirty="0"/>
          </a:p>
          <a:p>
            <a:r>
              <a:rPr kumimoji="1" lang="ja-JP" altLang="en-US" dirty="0"/>
              <a:t>３つ目は、これらに該当していなくても、通常の発生動向を上回り、施設長が報告が必要と判断したときです。</a:t>
            </a:r>
            <a:endParaRPr kumimoji="1" lang="en-US" altLang="ja-JP" dirty="0"/>
          </a:p>
          <a:p>
            <a:r>
              <a:rPr kumimoji="1" lang="en-US" altLang="ja-JP" dirty="0"/>
              <a:t>10</a:t>
            </a:r>
            <a:r>
              <a:rPr kumimoji="1" lang="ja-JP" altLang="en-US" dirty="0"/>
              <a:t>名を超えるまで待たずに、早めの報告や相談も可能ですので、困ったことがあればいつでもご相談ください。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5</a:t>
            </a:fld>
            <a:endParaRPr kumimoji="1" lang="ja-JP" altLang="en-US"/>
          </a:p>
        </p:txBody>
      </p:sp>
    </p:spTree>
    <p:extLst>
      <p:ext uri="{BB962C8B-B14F-4D97-AF65-F5344CB8AC3E}">
        <p14:creationId xmlns:p14="http://schemas.microsoft.com/office/powerpoint/2010/main" val="1785244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次に報告が必要なものの例です。</a:t>
            </a:r>
            <a:endParaRPr kumimoji="1" lang="en-US" altLang="ja-JP" dirty="0"/>
          </a:p>
          <a:p>
            <a:r>
              <a:rPr kumimoji="1" lang="ja-JP" altLang="en-US" dirty="0"/>
              <a:t>感染性胃腸炎やインフルエンザ、新型コロナウイルス等も先程の基準に準じて報告の対象となります。</a:t>
            </a:r>
            <a:endParaRPr kumimoji="1" lang="en-US" altLang="ja-JP" dirty="0"/>
          </a:p>
          <a:p>
            <a:r>
              <a:rPr kumimoji="1" lang="ja-JP" altLang="en-US" dirty="0"/>
              <a:t>また、腸管出血性大腸菌感染症を利用者が発症した場合や職員の定期検便で検出した場合等も報告が必要です。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6</a:t>
            </a:fld>
            <a:endParaRPr kumimoji="1" lang="ja-JP" altLang="en-US"/>
          </a:p>
        </p:txBody>
      </p:sp>
    </p:spTree>
    <p:extLst>
      <p:ext uri="{BB962C8B-B14F-4D97-AF65-F5344CB8AC3E}">
        <p14:creationId xmlns:p14="http://schemas.microsoft.com/office/powerpoint/2010/main" val="3784891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こちらには、報告の際にお伝えいただきたい内容を記しています。</a:t>
            </a:r>
            <a:endParaRPr kumimoji="1" lang="en-US" altLang="ja-JP" dirty="0"/>
          </a:p>
          <a:p>
            <a:r>
              <a:rPr kumimoji="1" lang="ja-JP" altLang="en-US" dirty="0"/>
              <a:t>報告の際には、感染症の発生した時期から報告時点までの経過、発症者同士の関係やユニットや部屋などの情報、医療機関から受けている診断名や利用者、利用者家族への周知状況等も併せて報告いただくようお願いします。また、インフルエンザや新型コロナウイルス感染症流行時は予防接種歴の報告もお願い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7</a:t>
            </a:fld>
            <a:endParaRPr kumimoji="1" lang="ja-JP" altLang="en-US"/>
          </a:p>
        </p:txBody>
      </p:sp>
    </p:spTree>
    <p:extLst>
      <p:ext uri="{BB962C8B-B14F-4D97-AF65-F5344CB8AC3E}">
        <p14:creationId xmlns:p14="http://schemas.microsoft.com/office/powerpoint/2010/main" val="295509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40278" rtl="0" eaLnBrk="1" fontAlgn="auto" latinLnBrk="0" hangingPunct="1">
              <a:lnSpc>
                <a:spcPct val="100000"/>
              </a:lnSpc>
              <a:spcBef>
                <a:spcPts val="0"/>
              </a:spcBef>
              <a:spcAft>
                <a:spcPts val="0"/>
              </a:spcAft>
              <a:buClrTx/>
              <a:buSzTx/>
              <a:buFontTx/>
              <a:buNone/>
              <a:tabLst/>
              <a:defRPr/>
            </a:pPr>
            <a:r>
              <a:rPr kumimoji="1" lang="ja-JP" altLang="en-US" dirty="0"/>
              <a:t>報告の際は、こちらの「</a:t>
            </a:r>
            <a:r>
              <a:rPr lang="ja-JP" altLang="en-US" sz="1200" dirty="0">
                <a:latin typeface="UD デジタル 教科書体 NK-R" panose="02020400000000000000" pitchFamily="18" charset="-128"/>
                <a:ea typeface="UD デジタル 教科書体 NK-R" panose="02020400000000000000" pitchFamily="18" charset="-128"/>
              </a:rPr>
              <a:t>介護事業所・高齢者施設・障害者施設等における感染状況報告</a:t>
            </a:r>
            <a:r>
              <a:rPr kumimoji="1" lang="ja-JP" altLang="en-US" dirty="0"/>
              <a:t>」を記載し、港南区役所福祉保健課と健康福祉局高齢健康福祉部まで送付をお願いします。</a:t>
            </a:r>
            <a:endParaRPr kumimoji="1" lang="en-US" altLang="ja-JP" dirty="0"/>
          </a:p>
          <a:p>
            <a:pPr defTabSz="940278"/>
            <a:r>
              <a:rPr kumimoji="1" lang="ja-JP" altLang="en-US" dirty="0"/>
              <a:t>様式のダウンロードは「港南区　感染症　報告」と検索していただくと横浜市のホームページからダウンロードすることができます。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8</a:t>
            </a:fld>
            <a:endParaRPr kumimoji="1" lang="ja-JP" altLang="en-US"/>
          </a:p>
        </p:txBody>
      </p:sp>
    </p:spTree>
    <p:extLst>
      <p:ext uri="{BB962C8B-B14F-4D97-AF65-F5344CB8AC3E}">
        <p14:creationId xmlns:p14="http://schemas.microsoft.com/office/powerpoint/2010/main" val="1340981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0278"/>
            <a:r>
              <a:rPr kumimoji="1" lang="ja-JP" altLang="en-US" dirty="0"/>
              <a:t>次に、「②調査・助言」についてです。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0717B42-7E23-4C0D-9403-46EF0E54B78A}" type="slidenum">
              <a:rPr kumimoji="1" lang="ja-JP" altLang="en-US" smtClean="0"/>
              <a:t>9</a:t>
            </a:fld>
            <a:endParaRPr kumimoji="1" lang="ja-JP" altLang="en-US"/>
          </a:p>
        </p:txBody>
      </p:sp>
    </p:spTree>
    <p:extLst>
      <p:ext uri="{BB962C8B-B14F-4D97-AF65-F5344CB8AC3E}">
        <p14:creationId xmlns:p14="http://schemas.microsoft.com/office/powerpoint/2010/main" val="1200088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76DDD9C-6C9A-41EC-B885-1C83D74FB088}" type="datetimeFigureOut">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D93BF1-AC15-436F-9AC9-7FCFBEC5F1BD}" type="slidenum">
              <a:rPr kumimoji="1" lang="ja-JP" altLang="en-US" smtClean="0"/>
              <a:t>‹#›</a:t>
            </a:fld>
            <a:endParaRPr kumimoji="1" lang="ja-JP" altLang="en-US"/>
          </a:p>
        </p:txBody>
      </p:sp>
    </p:spTree>
    <p:extLst>
      <p:ext uri="{BB962C8B-B14F-4D97-AF65-F5344CB8AC3E}">
        <p14:creationId xmlns:p14="http://schemas.microsoft.com/office/powerpoint/2010/main" val="2291581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76DDD9C-6C9A-41EC-B885-1C83D74FB088}" type="datetimeFigureOut">
              <a:rPr kumimoji="1" lang="ja-JP" altLang="en-US" smtClean="0"/>
              <a:t>2024/8/14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9D93BF1-AC15-436F-9AC9-7FCFBEC5F1BD}" type="slidenum">
              <a:rPr kumimoji="1" lang="ja-JP" altLang="en-US" smtClean="0"/>
              <a:t>‹#›</a:t>
            </a:fld>
            <a:endParaRPr kumimoji="1" lang="ja-JP" altLang="en-US"/>
          </a:p>
        </p:txBody>
      </p:sp>
    </p:spTree>
    <p:extLst>
      <p:ext uri="{BB962C8B-B14F-4D97-AF65-F5344CB8AC3E}">
        <p14:creationId xmlns:p14="http://schemas.microsoft.com/office/powerpoint/2010/main" val="766660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76DDD9C-6C9A-41EC-B885-1C83D74FB088}" type="datetimeFigureOut">
              <a:rPr kumimoji="1" lang="ja-JP" altLang="en-US" smtClean="0"/>
              <a:t>2024/8/14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9D93BF1-AC15-436F-9AC9-7FCFBEC5F1BD}" type="slidenum">
              <a:rPr kumimoji="1" lang="ja-JP" altLang="en-US" smtClean="0"/>
              <a:t>‹#›</a:t>
            </a:fld>
            <a:endParaRPr kumimoji="1" lang="ja-JP" altLang="en-US"/>
          </a:p>
        </p:txBody>
      </p:sp>
    </p:spTree>
    <p:extLst>
      <p:ext uri="{BB962C8B-B14F-4D97-AF65-F5344CB8AC3E}">
        <p14:creationId xmlns:p14="http://schemas.microsoft.com/office/powerpoint/2010/main" val="588182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6DDD9C-6C9A-41EC-B885-1C83D74FB088}" type="datetimeFigureOut">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D93BF1-AC15-436F-9AC9-7FCFBEC5F1BD}" type="slidenum">
              <a:rPr kumimoji="1" lang="ja-JP" altLang="en-US" smtClean="0"/>
              <a:t>‹#›</a:t>
            </a:fld>
            <a:endParaRPr kumimoji="1" lang="ja-JP" altLang="en-US"/>
          </a:p>
        </p:txBody>
      </p:sp>
    </p:spTree>
    <p:extLst>
      <p:ext uri="{BB962C8B-B14F-4D97-AF65-F5344CB8AC3E}">
        <p14:creationId xmlns:p14="http://schemas.microsoft.com/office/powerpoint/2010/main" val="195661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76DDD9C-6C9A-41EC-B885-1C83D74FB088}" type="datetimeFigureOut">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D93BF1-AC15-436F-9AC9-7FCFBEC5F1BD}" type="slidenum">
              <a:rPr kumimoji="1" lang="ja-JP" altLang="en-US" smtClean="0"/>
              <a:t>‹#›</a:t>
            </a:fld>
            <a:endParaRPr kumimoji="1" lang="ja-JP" altLang="en-US"/>
          </a:p>
        </p:txBody>
      </p:sp>
    </p:spTree>
    <p:extLst>
      <p:ext uri="{BB962C8B-B14F-4D97-AF65-F5344CB8AC3E}">
        <p14:creationId xmlns:p14="http://schemas.microsoft.com/office/powerpoint/2010/main" val="15556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176DDD9C-6C9A-41EC-B885-1C83D74FB088}" type="datetimeFigureOut">
              <a:rPr kumimoji="1" lang="ja-JP" altLang="en-US" smtClean="0"/>
              <a:t>2024/8/14</a:t>
            </a:fld>
            <a:endParaRPr kumimoji="1" lang="ja-JP" altLang="en-US"/>
          </a:p>
        </p:txBody>
      </p:sp>
      <p:sp>
        <p:nvSpPr>
          <p:cNvPr id="9" name="Footer Placeholder 8"/>
          <p:cNvSpPr>
            <a:spLocks noGrp="1"/>
          </p:cNvSpPr>
          <p:nvPr>
            <p:ph type="ftr" sz="quarter" idx="11"/>
          </p:nvPr>
        </p:nvSpPr>
        <p:spPr/>
        <p:txBody>
          <a:bodyPr/>
          <a:lstStyle/>
          <a:p>
            <a:endParaRPr kumimoji="1" lang="ja-JP" altLang="en-US"/>
          </a:p>
        </p:txBody>
      </p:sp>
      <p:sp>
        <p:nvSpPr>
          <p:cNvPr id="10" name="Slide Number Placeholder 9"/>
          <p:cNvSpPr>
            <a:spLocks noGrp="1"/>
          </p:cNvSpPr>
          <p:nvPr>
            <p:ph type="sldNum" sz="quarter" idx="12"/>
          </p:nvPr>
        </p:nvSpPr>
        <p:spPr/>
        <p:txBody>
          <a:bodyPr/>
          <a:lstStyle/>
          <a:p>
            <a:fld id="{E9D93BF1-AC15-436F-9AC9-7FCFBEC5F1BD}" type="slidenum">
              <a:rPr kumimoji="1" lang="ja-JP" altLang="en-US" smtClean="0"/>
              <a:t>‹#›</a:t>
            </a:fld>
            <a:endParaRPr kumimoji="1" lang="ja-JP" altLang="en-US"/>
          </a:p>
        </p:txBody>
      </p:sp>
    </p:spTree>
    <p:extLst>
      <p:ext uri="{BB962C8B-B14F-4D97-AF65-F5344CB8AC3E}">
        <p14:creationId xmlns:p14="http://schemas.microsoft.com/office/powerpoint/2010/main" val="1906412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2" name="Date Placeholder 1"/>
          <p:cNvSpPr>
            <a:spLocks noGrp="1"/>
          </p:cNvSpPr>
          <p:nvPr>
            <p:ph type="dt" sz="half" idx="10"/>
          </p:nvPr>
        </p:nvSpPr>
        <p:spPr/>
        <p:txBody>
          <a:bodyPr/>
          <a:lstStyle/>
          <a:p>
            <a:fld id="{176DDD9C-6C9A-41EC-B885-1C83D74FB088}" type="datetimeFigureOut">
              <a:rPr kumimoji="1" lang="ja-JP" altLang="en-US" smtClean="0"/>
              <a:t>2024/8/14</a:t>
            </a:fld>
            <a:endParaRPr kumimoji="1" lang="ja-JP" altLang="en-US"/>
          </a:p>
        </p:txBody>
      </p:sp>
      <p:sp>
        <p:nvSpPr>
          <p:cNvPr id="11" name="Footer Placeholder 10"/>
          <p:cNvSpPr>
            <a:spLocks noGrp="1"/>
          </p:cNvSpPr>
          <p:nvPr>
            <p:ph type="ftr" sz="quarter" idx="11"/>
          </p:nvPr>
        </p:nvSpPr>
        <p:spPr/>
        <p:txBody>
          <a:bodyPr/>
          <a:lstStyle/>
          <a:p>
            <a:endParaRPr kumimoji="1" lang="ja-JP" altLang="en-US"/>
          </a:p>
        </p:txBody>
      </p:sp>
      <p:sp>
        <p:nvSpPr>
          <p:cNvPr id="12" name="Slide Number Placeholder 11"/>
          <p:cNvSpPr>
            <a:spLocks noGrp="1"/>
          </p:cNvSpPr>
          <p:nvPr>
            <p:ph type="sldNum" sz="quarter" idx="12"/>
          </p:nvPr>
        </p:nvSpPr>
        <p:spPr/>
        <p:txBody>
          <a:bodyPr/>
          <a:lstStyle/>
          <a:p>
            <a:fld id="{E9D93BF1-AC15-436F-9AC9-7FCFBEC5F1BD}" type="slidenum">
              <a:rPr kumimoji="1" lang="ja-JP" altLang="en-US" smtClean="0"/>
              <a:t>‹#›</a:t>
            </a:fld>
            <a:endParaRPr kumimoji="1" lang="ja-JP" altLang="en-US"/>
          </a:p>
        </p:txBody>
      </p:sp>
    </p:spTree>
    <p:extLst>
      <p:ext uri="{BB962C8B-B14F-4D97-AF65-F5344CB8AC3E}">
        <p14:creationId xmlns:p14="http://schemas.microsoft.com/office/powerpoint/2010/main" val="422855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2" name="Date Placeholder 1"/>
          <p:cNvSpPr>
            <a:spLocks noGrp="1"/>
          </p:cNvSpPr>
          <p:nvPr>
            <p:ph type="dt" sz="half" idx="10"/>
          </p:nvPr>
        </p:nvSpPr>
        <p:spPr/>
        <p:txBody>
          <a:bodyPr/>
          <a:lstStyle/>
          <a:p>
            <a:fld id="{176DDD9C-6C9A-41EC-B885-1C83D74FB088}" type="datetimeFigureOut">
              <a:rPr kumimoji="1" lang="ja-JP" altLang="en-US" smtClean="0"/>
              <a:t>2024/8/14</a:t>
            </a:fld>
            <a:endParaRPr kumimoji="1" lang="ja-JP" altLang="en-US"/>
          </a:p>
        </p:txBody>
      </p:sp>
      <p:sp>
        <p:nvSpPr>
          <p:cNvPr id="7" name="Footer Placeholder 6"/>
          <p:cNvSpPr>
            <a:spLocks noGrp="1"/>
          </p:cNvSpPr>
          <p:nvPr>
            <p:ph type="ftr" sz="quarter" idx="11"/>
          </p:nvPr>
        </p:nvSpPr>
        <p:spPr/>
        <p:txBody>
          <a:bodyPr/>
          <a:lstStyle/>
          <a:p>
            <a:endParaRPr kumimoji="1" lang="ja-JP" altLang="en-US"/>
          </a:p>
        </p:txBody>
      </p:sp>
      <p:sp>
        <p:nvSpPr>
          <p:cNvPr id="8" name="Slide Number Placeholder 7"/>
          <p:cNvSpPr>
            <a:spLocks noGrp="1"/>
          </p:cNvSpPr>
          <p:nvPr>
            <p:ph type="sldNum" sz="quarter" idx="12"/>
          </p:nvPr>
        </p:nvSpPr>
        <p:spPr/>
        <p:txBody>
          <a:bodyPr/>
          <a:lstStyle/>
          <a:p>
            <a:fld id="{E9D93BF1-AC15-436F-9AC9-7FCFBEC5F1BD}" type="slidenum">
              <a:rPr kumimoji="1" lang="ja-JP" altLang="en-US" smtClean="0"/>
              <a:t>‹#›</a:t>
            </a:fld>
            <a:endParaRPr kumimoji="1" lang="ja-JP" altLang="en-US"/>
          </a:p>
        </p:txBody>
      </p:sp>
    </p:spTree>
    <p:extLst>
      <p:ext uri="{BB962C8B-B14F-4D97-AF65-F5344CB8AC3E}">
        <p14:creationId xmlns:p14="http://schemas.microsoft.com/office/powerpoint/2010/main" val="1321324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6DDD9C-6C9A-41EC-B885-1C83D74FB088}" type="datetimeFigureOut">
              <a:rPr kumimoji="1" lang="ja-JP" altLang="en-US" smtClean="0"/>
              <a:t>2024/8/14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D93BF1-AC15-436F-9AC9-7FCFBEC5F1BD}" type="slidenum">
              <a:rPr kumimoji="1" lang="ja-JP" altLang="en-US" smtClean="0"/>
              <a:t>‹#›</a:t>
            </a:fld>
            <a:endParaRPr kumimoji="1" lang="ja-JP" altLang="en-US"/>
          </a:p>
        </p:txBody>
      </p:sp>
    </p:spTree>
    <p:extLst>
      <p:ext uri="{BB962C8B-B14F-4D97-AF65-F5344CB8AC3E}">
        <p14:creationId xmlns:p14="http://schemas.microsoft.com/office/powerpoint/2010/main" val="336925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176DDD9C-6C9A-41EC-B885-1C83D74FB088}" type="datetimeFigureOut">
              <a:rPr kumimoji="1" lang="ja-JP" altLang="en-US" smtClean="0"/>
              <a:t>2024/8/14</a:t>
            </a:fld>
            <a:endParaRPr kumimoji="1" lang="ja-JP" altLang="en-US"/>
          </a:p>
        </p:txBody>
      </p:sp>
      <p:sp>
        <p:nvSpPr>
          <p:cNvPr id="9" name="Footer Placeholder 8"/>
          <p:cNvSpPr>
            <a:spLocks noGrp="1"/>
          </p:cNvSpPr>
          <p:nvPr>
            <p:ph type="ftr" sz="quarter" idx="11"/>
          </p:nvPr>
        </p:nvSpPr>
        <p:spPr/>
        <p:txBody>
          <a:bodyPr/>
          <a:lstStyle/>
          <a:p>
            <a:endParaRPr kumimoji="1" lang="ja-JP" altLang="en-US"/>
          </a:p>
        </p:txBody>
      </p:sp>
      <p:sp>
        <p:nvSpPr>
          <p:cNvPr id="10" name="Slide Number Placeholder 9"/>
          <p:cNvSpPr>
            <a:spLocks noGrp="1"/>
          </p:cNvSpPr>
          <p:nvPr>
            <p:ph type="sldNum" sz="quarter" idx="12"/>
          </p:nvPr>
        </p:nvSpPr>
        <p:spPr/>
        <p:txBody>
          <a:bodyPr/>
          <a:lstStyle/>
          <a:p>
            <a:fld id="{E9D93BF1-AC15-436F-9AC9-7FCFBEC5F1BD}" type="slidenum">
              <a:rPr kumimoji="1" lang="ja-JP" altLang="en-US" smtClean="0"/>
              <a:t>‹#›</a:t>
            </a:fld>
            <a:endParaRPr kumimoji="1" lang="ja-JP" altLang="en-US"/>
          </a:p>
        </p:txBody>
      </p:sp>
    </p:spTree>
    <p:extLst>
      <p:ext uri="{BB962C8B-B14F-4D97-AF65-F5344CB8AC3E}">
        <p14:creationId xmlns:p14="http://schemas.microsoft.com/office/powerpoint/2010/main" val="383188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176DDD9C-6C9A-41EC-B885-1C83D74FB088}" type="datetimeFigureOut">
              <a:rPr kumimoji="1" lang="ja-JP" altLang="en-US" smtClean="0"/>
              <a:t>2024/8/14</a:t>
            </a:fld>
            <a:endParaRPr kumimoji="1" lang="ja-JP" altLang="en-US"/>
          </a:p>
        </p:txBody>
      </p:sp>
      <p:sp>
        <p:nvSpPr>
          <p:cNvPr id="9" name="Footer Placeholder 8"/>
          <p:cNvSpPr>
            <a:spLocks noGrp="1"/>
          </p:cNvSpPr>
          <p:nvPr>
            <p:ph type="ftr" sz="quarter" idx="11"/>
          </p:nvPr>
        </p:nvSpPr>
        <p:spPr>
          <a:xfrm>
            <a:off x="3499101" y="6356350"/>
            <a:ext cx="5911517" cy="365125"/>
          </a:xfrm>
        </p:spPr>
        <p:txBody>
          <a:bodyPr/>
          <a:lstStyle/>
          <a:p>
            <a:endParaRPr kumimoji="1" lang="ja-JP" altLang="en-US"/>
          </a:p>
        </p:txBody>
      </p:sp>
      <p:sp>
        <p:nvSpPr>
          <p:cNvPr id="10" name="Slide Number Placeholder 9"/>
          <p:cNvSpPr>
            <a:spLocks noGrp="1"/>
          </p:cNvSpPr>
          <p:nvPr>
            <p:ph type="sldNum" sz="quarter" idx="12"/>
          </p:nvPr>
        </p:nvSpPr>
        <p:spPr/>
        <p:txBody>
          <a:bodyPr/>
          <a:lstStyle/>
          <a:p>
            <a:fld id="{E9D93BF1-AC15-436F-9AC9-7FCFBEC5F1BD}" type="slidenum">
              <a:rPr kumimoji="1" lang="ja-JP" altLang="en-US" smtClean="0"/>
              <a:t>‹#›</a:t>
            </a:fld>
            <a:endParaRPr kumimoji="1" lang="ja-JP" altLang="en-US"/>
          </a:p>
        </p:txBody>
      </p:sp>
    </p:spTree>
    <p:extLst>
      <p:ext uri="{BB962C8B-B14F-4D97-AF65-F5344CB8AC3E}">
        <p14:creationId xmlns:p14="http://schemas.microsoft.com/office/powerpoint/2010/main" val="527130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176DDD9C-6C9A-41EC-B885-1C83D74FB088}" type="datetimeFigureOut">
              <a:rPr kumimoji="1" lang="ja-JP" altLang="en-US" smtClean="0"/>
              <a:t>2024/8/14</a:t>
            </a:fld>
            <a:endParaRPr kumimoji="1" lang="ja-JP" alt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E9D93BF1-AC15-436F-9AC9-7FCFBEC5F1BD}" type="slidenum">
              <a:rPr kumimoji="1" lang="ja-JP" altLang="en-US" smtClean="0"/>
              <a:t>‹#›</a:t>
            </a:fld>
            <a:endParaRPr kumimoji="1" lang="ja-JP" altLang="en-US"/>
          </a:p>
        </p:txBody>
      </p:sp>
    </p:spTree>
    <p:extLst>
      <p:ext uri="{BB962C8B-B14F-4D97-AF65-F5344CB8AC3E}">
        <p14:creationId xmlns:p14="http://schemas.microsoft.com/office/powerpoint/2010/main" val="2120649370"/>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l" defTabSz="914400" rtl="0" eaLnBrk="1" latinLnBrk="0" hangingPunct="1">
        <a:lnSpc>
          <a:spcPct val="90000"/>
        </a:lnSpc>
        <a:spcBef>
          <a:spcPct val="0"/>
        </a:spcBef>
        <a:buNone/>
        <a:defRPr kumimoji="1"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931333" y="1298448"/>
            <a:ext cx="7453715" cy="325526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5900" kern="1200" spc="-100" baseline="0">
                <a:solidFill>
                  <a:srgbClr val="FFFFFF"/>
                </a:solidFill>
                <a:latin typeface="+mj-lt"/>
                <a:ea typeface="+mj-ea"/>
                <a:cs typeface="+mj-cs"/>
              </a:defRPr>
            </a:lvl1pPr>
          </a:lstStyle>
          <a:p>
            <a:r>
              <a:rPr lang="ja-JP" altLang="en-US" sz="5400" dirty="0">
                <a:latin typeface="UD デジタル 教科書体 NK-R" panose="02020400000000000000" pitchFamily="18" charset="-128"/>
                <a:ea typeface="UD デジタル 教科書体 NK-R" panose="02020400000000000000" pitchFamily="18" charset="-128"/>
              </a:rPr>
              <a:t>感染症等が発生した際の報告・調査について</a:t>
            </a:r>
          </a:p>
        </p:txBody>
      </p:sp>
      <p:sp>
        <p:nvSpPr>
          <p:cNvPr id="7" name="サブタイトル 2"/>
          <p:cNvSpPr>
            <a:spLocks noGrp="1"/>
          </p:cNvSpPr>
          <p:nvPr>
            <p:ph type="subTitle" idx="1"/>
          </p:nvPr>
        </p:nvSpPr>
        <p:spPr>
          <a:xfrm>
            <a:off x="1100015" y="4670246"/>
            <a:ext cx="7315200" cy="914400"/>
          </a:xfrm>
        </p:spPr>
        <p:txBody>
          <a:bodyPr/>
          <a:lstStyle/>
          <a:p>
            <a:pPr algn="r"/>
            <a:r>
              <a:rPr kumimoji="1" lang="ja-JP" altLang="en-US" dirty="0">
                <a:latin typeface="UD デジタル 教科書体 NK-R" panose="02020400000000000000" pitchFamily="18" charset="-128"/>
                <a:ea typeface="UD デジタル 教科書体 NK-R" panose="02020400000000000000" pitchFamily="18" charset="-128"/>
              </a:rPr>
              <a:t>令和６年６月２</a:t>
            </a:r>
            <a:r>
              <a:rPr kumimoji="1" lang="en-US" altLang="ja-JP" dirty="0">
                <a:latin typeface="UD デジタル 教科書体 NK-R" panose="02020400000000000000" pitchFamily="18" charset="-128"/>
                <a:ea typeface="UD デジタル 教科書体 NK-R" panose="02020400000000000000" pitchFamily="18" charset="-128"/>
              </a:rPr>
              <a:t>8</a:t>
            </a:r>
            <a:r>
              <a:rPr kumimoji="1" lang="ja-JP" altLang="en-US" dirty="0">
                <a:latin typeface="UD デジタル 教科書体 NK-R" panose="02020400000000000000" pitchFamily="18" charset="-128"/>
                <a:ea typeface="UD デジタル 教科書体 NK-R" panose="02020400000000000000" pitchFamily="18" charset="-128"/>
              </a:rPr>
              <a:t>日</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r"/>
            <a:r>
              <a:rPr kumimoji="1" lang="ja-JP" altLang="en-US" dirty="0">
                <a:latin typeface="UD デジタル 教科書体 NK-R" panose="02020400000000000000" pitchFamily="18" charset="-128"/>
                <a:ea typeface="UD デジタル 教科書体 NK-R" panose="02020400000000000000" pitchFamily="18" charset="-128"/>
              </a:rPr>
              <a:t>港南区福祉保健課健康づくり係</a:t>
            </a:r>
          </a:p>
        </p:txBody>
      </p:sp>
    </p:spTree>
    <p:extLst>
      <p:ext uri="{BB962C8B-B14F-4D97-AF65-F5344CB8AC3E}">
        <p14:creationId xmlns:p14="http://schemas.microsoft.com/office/powerpoint/2010/main" val="4198838270"/>
      </p:ext>
    </p:extLst>
  </p:cSld>
  <p:clrMapOvr>
    <a:masterClrMapping/>
  </p:clrMapOvr>
  <mc:AlternateContent xmlns:mc="http://schemas.openxmlformats.org/markup-compatibility/2006" xmlns:p14="http://schemas.microsoft.com/office/powerpoint/2010/main">
    <mc:Choice Requires="p14">
      <p:transition spd="slow" p14:dur="2000" advTm="27757"/>
    </mc:Choice>
    <mc:Fallback xmlns="">
      <p:transition spd="slow" advTm="2775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②調査・助言</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4" name="コンテンツ プレースホルダー 2"/>
          <p:cNvSpPr txBox="1">
            <a:spLocks/>
          </p:cNvSpPr>
          <p:nvPr/>
        </p:nvSpPr>
        <p:spPr>
          <a:xfrm>
            <a:off x="3869268" y="1439342"/>
            <a:ext cx="7315200" cy="4605857"/>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r>
              <a:rPr lang="ja-JP" altLang="en-US" sz="2400" dirty="0">
                <a:latin typeface="UD デジタル 教科書体 NK-R" panose="02020400000000000000" pitchFamily="18" charset="-128"/>
                <a:ea typeface="UD デジタル 教科書体 NK-R" panose="02020400000000000000" pitchFamily="18" charset="-128"/>
              </a:rPr>
              <a:t>施設内で起きていることを把握する</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感染症流行の</a:t>
            </a:r>
            <a:r>
              <a:rPr lang="ja-JP" altLang="en-US" sz="2400" dirty="0">
                <a:solidFill>
                  <a:srgbClr val="FF0000"/>
                </a:solidFill>
                <a:latin typeface="UD デジタル 教科書体 NK-R" panose="02020400000000000000" pitchFamily="18" charset="-128"/>
                <a:ea typeface="UD デジタル 教科書体 NK-R" panose="02020400000000000000" pitchFamily="18" charset="-128"/>
              </a:rPr>
              <a:t>原因を究明</a:t>
            </a:r>
            <a:r>
              <a:rPr lang="ja-JP" altLang="en-US" sz="2400" dirty="0">
                <a:latin typeface="UD デジタル 教科書体 NK-R" panose="02020400000000000000" pitchFamily="18" charset="-128"/>
                <a:ea typeface="UD デジタル 教科書体 NK-R" panose="02020400000000000000" pitchFamily="18" charset="-128"/>
              </a:rPr>
              <a:t>する</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solidFill>
                  <a:srgbClr val="FF0000"/>
                </a:solidFill>
                <a:latin typeface="UD デジタル 教科書体 NK-R" panose="02020400000000000000" pitchFamily="18" charset="-128"/>
                <a:ea typeface="UD デジタル 教科書体 NK-R" panose="02020400000000000000" pitchFamily="18" charset="-128"/>
              </a:rPr>
              <a:t>感染対策を</a:t>
            </a:r>
            <a:r>
              <a:rPr lang="ja-JP" altLang="en-US" sz="2400" u="sng" dirty="0">
                <a:solidFill>
                  <a:srgbClr val="FF0000"/>
                </a:solidFill>
                <a:latin typeface="UD デジタル 教科書体 NK-R" panose="02020400000000000000" pitchFamily="18" charset="-128"/>
                <a:ea typeface="UD デジタル 教科書体 NK-R" panose="02020400000000000000" pitchFamily="18" charset="-128"/>
              </a:rPr>
              <a:t>一緒に考える</a:t>
            </a:r>
            <a:endParaRPr lang="en-US" altLang="ja-JP" sz="2400" u="sng" dirty="0">
              <a:solidFill>
                <a:srgbClr val="FF0000"/>
              </a:solidFill>
              <a:latin typeface="UD デジタル 教科書体 NK-R" panose="02020400000000000000" pitchFamily="18" charset="-128"/>
              <a:ea typeface="UD デジタル 教科書体 NK-R" panose="02020400000000000000" pitchFamily="18" charset="-128"/>
            </a:endParaRPr>
          </a:p>
          <a:p>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施設が抱える困り事を把握し</a:t>
            </a:r>
            <a:r>
              <a:rPr lang="ja-JP" altLang="en-US" sz="2400" dirty="0">
                <a:solidFill>
                  <a:srgbClr val="FF0000"/>
                </a:solidFill>
                <a:latin typeface="UD デジタル 教科書体 NK-R" panose="02020400000000000000" pitchFamily="18" charset="-128"/>
                <a:ea typeface="UD デジタル 教科書体 NK-R" panose="02020400000000000000" pitchFamily="18" charset="-128"/>
              </a:rPr>
              <a:t>解決策を</a:t>
            </a:r>
            <a:r>
              <a:rPr lang="ja-JP" altLang="en-US" sz="2400" u="sng" dirty="0">
                <a:solidFill>
                  <a:srgbClr val="FF0000"/>
                </a:solidFill>
                <a:latin typeface="UD デジタル 教科書体 NK-R" panose="02020400000000000000" pitchFamily="18" charset="-128"/>
                <a:ea typeface="UD デジタル 教科書体 NK-R" panose="02020400000000000000" pitchFamily="18" charset="-128"/>
              </a:rPr>
              <a:t>一緒に考える</a:t>
            </a:r>
          </a:p>
        </p:txBody>
      </p:sp>
      <p:sp>
        <p:nvSpPr>
          <p:cNvPr id="5" name="コンテンツ プレースホルダー 2"/>
          <p:cNvSpPr txBox="1">
            <a:spLocks/>
          </p:cNvSpPr>
          <p:nvPr/>
        </p:nvSpPr>
        <p:spPr>
          <a:xfrm>
            <a:off x="3869268" y="745070"/>
            <a:ext cx="7315200" cy="694273"/>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Font typeface="Wingdings 2" pitchFamily="18" charset="2"/>
              <a:buNone/>
            </a:pPr>
            <a:r>
              <a:rPr lang="ja-JP" altLang="en-US" sz="3200" dirty="0">
                <a:latin typeface="UD デジタル 教科書体 NK-R" panose="02020400000000000000" pitchFamily="18" charset="-128"/>
                <a:ea typeface="UD デジタル 教科書体 NK-R" panose="02020400000000000000" pitchFamily="18" charset="-128"/>
              </a:rPr>
              <a:t>区福祉保健センターが調査を行う目的</a:t>
            </a:r>
          </a:p>
        </p:txBody>
      </p:sp>
    </p:spTree>
    <p:extLst>
      <p:ext uri="{BB962C8B-B14F-4D97-AF65-F5344CB8AC3E}">
        <p14:creationId xmlns:p14="http://schemas.microsoft.com/office/powerpoint/2010/main" val="2132047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②調査・助言</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4" name="コンテンツ プレースホルダー 2"/>
          <p:cNvSpPr txBox="1">
            <a:spLocks/>
          </p:cNvSpPr>
          <p:nvPr/>
        </p:nvSpPr>
        <p:spPr>
          <a:xfrm>
            <a:off x="3869268" y="1473707"/>
            <a:ext cx="7315200" cy="4588425"/>
          </a:xfrm>
          <a:prstGeom prst="rect">
            <a:avLst/>
          </a:prstGeom>
        </p:spPr>
        <p:txBody>
          <a:bodyPr vert="horz" lIns="91440" tIns="45720" rIns="91440" bIns="45720" rtlCol="0" anchor="ctr">
            <a:normAutofit lnSpcReduction="10000"/>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r>
              <a:rPr lang="ja-JP" altLang="en-US" sz="2400" dirty="0">
                <a:latin typeface="UD デジタル 教科書体 NK-R" panose="02020400000000000000" pitchFamily="18" charset="-128"/>
                <a:ea typeface="UD デジタル 教科書体 NK-R" panose="02020400000000000000" pitchFamily="18" charset="-128"/>
              </a:rPr>
              <a:t>施設の概要（利用者・職員数や建物構造、施設内の環境等）</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利用者や職員の発症経過（時系列）や症状、診断名</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None/>
            </a:pP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発症者の関係性や直近のイベント等</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施設における感染対策</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施設で困っていること　　　　　　　等</a:t>
            </a:r>
          </a:p>
        </p:txBody>
      </p:sp>
      <p:sp>
        <p:nvSpPr>
          <p:cNvPr id="7" name="コンテンツ プレースホルダー 2"/>
          <p:cNvSpPr txBox="1">
            <a:spLocks/>
          </p:cNvSpPr>
          <p:nvPr/>
        </p:nvSpPr>
        <p:spPr>
          <a:xfrm>
            <a:off x="3869268" y="745070"/>
            <a:ext cx="7315200" cy="694273"/>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None/>
            </a:pPr>
            <a:r>
              <a:rPr lang="ja-JP" altLang="en-US" sz="3200" dirty="0">
                <a:latin typeface="UD デジタル 教科書体 NK-R" panose="02020400000000000000" pitchFamily="18" charset="-128"/>
                <a:ea typeface="UD デジタル 教科書体 NK-R" panose="02020400000000000000" pitchFamily="18" charset="-128"/>
              </a:rPr>
              <a:t>調査内容の例　</a:t>
            </a:r>
            <a:r>
              <a:rPr lang="en-US" altLang="ja-JP" sz="3200" dirty="0">
                <a:latin typeface="UD デジタル 教科書体 NK-R" panose="02020400000000000000" pitchFamily="18" charset="-128"/>
                <a:ea typeface="UD デジタル 教科書体 NK-R" panose="02020400000000000000" pitchFamily="18" charset="-128"/>
              </a:rPr>
              <a:t>-</a:t>
            </a:r>
            <a:r>
              <a:rPr lang="ja-JP" altLang="en-US" sz="3200" dirty="0">
                <a:latin typeface="UD デジタル 教科書体 NK-R" panose="02020400000000000000" pitchFamily="18" charset="-128"/>
                <a:ea typeface="UD デジタル 教科書体 NK-R" panose="02020400000000000000" pitchFamily="18" charset="-128"/>
              </a:rPr>
              <a:t>電話編</a:t>
            </a:r>
            <a:r>
              <a:rPr lang="en-US" altLang="ja-JP" sz="3200" dirty="0">
                <a:latin typeface="UD デジタル 教科書体 NK-R" panose="02020400000000000000" pitchFamily="18" charset="-128"/>
                <a:ea typeface="UD デジタル 教科書体 NK-R" panose="02020400000000000000" pitchFamily="18" charset="-128"/>
              </a:rPr>
              <a:t>-</a:t>
            </a:r>
            <a:endParaRPr lang="ja-JP" altLang="en-US" sz="3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3501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②調査・助言</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4" name="コンテンツ プレースホルダー 2"/>
          <p:cNvSpPr txBox="1">
            <a:spLocks/>
          </p:cNvSpPr>
          <p:nvPr/>
        </p:nvSpPr>
        <p:spPr>
          <a:xfrm>
            <a:off x="3869268" y="1473707"/>
            <a:ext cx="7315200" cy="4723893"/>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r>
              <a:rPr lang="ja-JP" altLang="en-US" sz="2400" dirty="0">
                <a:latin typeface="UD デジタル 教科書体 NK-R" panose="02020400000000000000" pitchFamily="18" charset="-128"/>
                <a:ea typeface="UD デジタル 教科書体 NK-R" panose="02020400000000000000" pitchFamily="18" charset="-128"/>
              </a:rPr>
              <a:t>施設の環境</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2400" dirty="0">
                <a:latin typeface="UD デジタル 教科書体 NK-R" panose="02020400000000000000" pitchFamily="18" charset="-128"/>
                <a:ea typeface="UD デジタル 教科書体 NK-R" panose="02020400000000000000" pitchFamily="18" charset="-128"/>
              </a:rPr>
              <a:t>　共有空間や部屋、トイレ、手洗い場等の環境</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2400" dirty="0">
                <a:latin typeface="UD デジタル 教科書体 NK-R" panose="02020400000000000000" pitchFamily="18" charset="-128"/>
                <a:ea typeface="UD デジタル 教科書体 NK-R" panose="02020400000000000000" pitchFamily="18" charset="-128"/>
              </a:rPr>
              <a:t>　換気状況や消毒薬の使用状況　等</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感染症のマニュアルや職員（調理者）の健康管理表、献立などの確認</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利用者や職員の感染症対策実施状況</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14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2400" dirty="0">
                <a:latin typeface="UD デジタル 教科書体 NK-R" panose="02020400000000000000" pitchFamily="18" charset="-128"/>
                <a:ea typeface="UD デジタル 教科書体 NK-R" panose="02020400000000000000" pitchFamily="18" charset="-128"/>
              </a:rPr>
              <a:t>⇒</a:t>
            </a:r>
            <a:r>
              <a:rPr lang="ja-JP" altLang="en-US" sz="2400" dirty="0">
                <a:solidFill>
                  <a:srgbClr val="FF0000"/>
                </a:solidFill>
                <a:latin typeface="UD デジタル 教科書体 NK-R" panose="02020400000000000000" pitchFamily="18" charset="-128"/>
                <a:ea typeface="UD デジタル 教科書体 NK-R" panose="02020400000000000000" pitchFamily="18" charset="-128"/>
              </a:rPr>
              <a:t>必要時、感染対策の助言や検便の依頼</a:t>
            </a:r>
            <a:r>
              <a:rPr lang="ja-JP" altLang="en-US" sz="2400" dirty="0">
                <a:latin typeface="UD デジタル 教科書体 NK-R" panose="02020400000000000000" pitchFamily="18" charset="-128"/>
                <a:ea typeface="UD デジタル 教科書体 NK-R" panose="02020400000000000000" pitchFamily="18" charset="-128"/>
              </a:rPr>
              <a:t>をさせて</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2400" dirty="0">
                <a:latin typeface="UD デジタル 教科書体 NK-R" panose="02020400000000000000" pitchFamily="18" charset="-128"/>
                <a:ea typeface="UD デジタル 教科書体 NK-R" panose="02020400000000000000" pitchFamily="18" charset="-128"/>
              </a:rPr>
              <a:t>　　いただきます。</a:t>
            </a:r>
            <a:endParaRPr lang="en-US" altLang="ja-JP" sz="2400" dirty="0">
              <a:latin typeface="UD デジタル 教科書体 NK-R" panose="02020400000000000000" pitchFamily="18" charset="-128"/>
              <a:ea typeface="UD デジタル 教科書体 NK-R" panose="02020400000000000000" pitchFamily="18" charset="-128"/>
            </a:endParaRPr>
          </a:p>
        </p:txBody>
      </p:sp>
      <p:sp>
        <p:nvSpPr>
          <p:cNvPr id="7" name="コンテンツ プレースホルダー 2"/>
          <p:cNvSpPr txBox="1">
            <a:spLocks/>
          </p:cNvSpPr>
          <p:nvPr/>
        </p:nvSpPr>
        <p:spPr>
          <a:xfrm>
            <a:off x="3869268" y="745070"/>
            <a:ext cx="7315200" cy="694273"/>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None/>
            </a:pPr>
            <a:r>
              <a:rPr lang="ja-JP" altLang="en-US" sz="3200" dirty="0">
                <a:latin typeface="UD デジタル 教科書体 NK-R" panose="02020400000000000000" pitchFamily="18" charset="-128"/>
                <a:ea typeface="UD デジタル 教科書体 NK-R" panose="02020400000000000000" pitchFamily="18" charset="-128"/>
              </a:rPr>
              <a:t>調査内容の例　</a:t>
            </a:r>
            <a:r>
              <a:rPr lang="en-US" altLang="ja-JP" sz="3200" dirty="0">
                <a:latin typeface="UD デジタル 教科書体 NK-R" panose="02020400000000000000" pitchFamily="18" charset="-128"/>
                <a:ea typeface="UD デジタル 教科書体 NK-R" panose="02020400000000000000" pitchFamily="18" charset="-128"/>
              </a:rPr>
              <a:t>–</a:t>
            </a:r>
            <a:r>
              <a:rPr lang="ja-JP" altLang="en-US" sz="3200" dirty="0">
                <a:latin typeface="UD デジタル 教科書体 NK-R" panose="02020400000000000000" pitchFamily="18" charset="-128"/>
                <a:ea typeface="UD デジタル 教科書体 NK-R" panose="02020400000000000000" pitchFamily="18" charset="-128"/>
              </a:rPr>
              <a:t>施設調査編</a:t>
            </a:r>
            <a:r>
              <a:rPr lang="en-US" altLang="ja-JP" sz="3200" dirty="0">
                <a:latin typeface="UD デジタル 教科書体 NK-R" panose="02020400000000000000" pitchFamily="18" charset="-128"/>
                <a:ea typeface="UD デジタル 教科書体 NK-R" panose="02020400000000000000" pitchFamily="18" charset="-128"/>
              </a:rPr>
              <a:t>-</a:t>
            </a:r>
            <a:endParaRPr lang="ja-JP" altLang="en-US" sz="3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609860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869268" y="864108"/>
            <a:ext cx="7315200" cy="998559"/>
          </a:xfrm>
        </p:spPr>
        <p:txBody>
          <a:bodyPr>
            <a:normAutofit/>
          </a:bodyPr>
          <a:lstStyle/>
          <a:p>
            <a:pPr marL="0" indent="0">
              <a:buNone/>
            </a:pPr>
            <a:r>
              <a:rPr lang="ja-JP" altLang="en-US" sz="3200" dirty="0">
                <a:latin typeface="UD デジタル 教科書体 NK-R" panose="02020400000000000000" pitchFamily="18" charset="-128"/>
                <a:ea typeface="UD デジタル 教科書体 NK-R" panose="02020400000000000000" pitchFamily="18" charset="-128"/>
              </a:rPr>
              <a:t>感染症発生時の報告や調査の仕組み</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sp>
        <p:nvSpPr>
          <p:cNvPr id="4" name="楕円 3"/>
          <p:cNvSpPr/>
          <p:nvPr/>
        </p:nvSpPr>
        <p:spPr>
          <a:xfrm>
            <a:off x="4419599" y="2048933"/>
            <a:ext cx="1320800" cy="1286933"/>
          </a:xfrm>
          <a:prstGeom prst="ellipse">
            <a:avLst/>
          </a:prstGeom>
          <a:solidFill>
            <a:srgbClr val="4A66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rPr>
              <a:t>施設</a:t>
            </a:r>
          </a:p>
        </p:txBody>
      </p:sp>
      <p:sp>
        <p:nvSpPr>
          <p:cNvPr id="6" name="楕円 5"/>
          <p:cNvSpPr/>
          <p:nvPr/>
        </p:nvSpPr>
        <p:spPr>
          <a:xfrm>
            <a:off x="8551331" y="2048932"/>
            <a:ext cx="1320800" cy="1286933"/>
          </a:xfrm>
          <a:prstGeom prst="ellipse">
            <a:avLst/>
          </a:prstGeom>
          <a:solidFill>
            <a:srgbClr val="4A66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7" name="正方形/長方形 6"/>
          <p:cNvSpPr/>
          <p:nvPr/>
        </p:nvSpPr>
        <p:spPr>
          <a:xfrm>
            <a:off x="8551331" y="1866562"/>
            <a:ext cx="1320801" cy="1557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UD デジタル 教科書体 NK-R" panose="02020400000000000000" pitchFamily="18" charset="-128"/>
                <a:ea typeface="UD デジタル 教科書体 NK-R" panose="02020400000000000000" pitchFamily="18" charset="-128"/>
              </a:rPr>
              <a:t>区</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ctr"/>
            <a:r>
              <a:rPr kumimoji="1" lang="ja-JP" altLang="en-US" dirty="0">
                <a:latin typeface="UD デジタル 教科書体 NK-R" panose="02020400000000000000" pitchFamily="18" charset="-128"/>
                <a:ea typeface="UD デジタル 教科書体 NK-R" panose="02020400000000000000" pitchFamily="18" charset="-128"/>
              </a:rPr>
              <a:t>福祉保健</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ctr"/>
            <a:r>
              <a:rPr kumimoji="1" lang="ja-JP" altLang="en-US" dirty="0">
                <a:latin typeface="UD デジタル 教科書体 NK-R" panose="02020400000000000000" pitchFamily="18" charset="-128"/>
                <a:ea typeface="UD デジタル 教科書体 NK-R" panose="02020400000000000000" pitchFamily="18" charset="-128"/>
              </a:rPr>
              <a:t>センター</a:t>
            </a:r>
          </a:p>
        </p:txBody>
      </p:sp>
      <p:cxnSp>
        <p:nvCxnSpPr>
          <p:cNvPr id="9" name="直線矢印コネクタ 8"/>
          <p:cNvCxnSpPr/>
          <p:nvPr/>
        </p:nvCxnSpPr>
        <p:spPr>
          <a:xfrm flipV="1">
            <a:off x="5994400" y="2523062"/>
            <a:ext cx="2370667" cy="1693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6591293" y="2133592"/>
            <a:ext cx="956738" cy="355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⓵報告</a:t>
            </a:r>
          </a:p>
        </p:txBody>
      </p:sp>
      <p:cxnSp>
        <p:nvCxnSpPr>
          <p:cNvPr id="11" name="直線矢印コネクタ 10"/>
          <p:cNvCxnSpPr/>
          <p:nvPr/>
        </p:nvCxnSpPr>
        <p:spPr>
          <a:xfrm flipH="1">
            <a:off x="6004980" y="2810930"/>
            <a:ext cx="2343154" cy="1693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6335177" y="2929451"/>
            <a:ext cx="1521891" cy="355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②調査・助言</a:t>
            </a:r>
          </a:p>
        </p:txBody>
      </p:sp>
      <p:sp>
        <p:nvSpPr>
          <p:cNvPr id="18" name="下矢印 17"/>
          <p:cNvSpPr/>
          <p:nvPr/>
        </p:nvSpPr>
        <p:spPr>
          <a:xfrm>
            <a:off x="6827346" y="3424428"/>
            <a:ext cx="484632" cy="508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7264405" y="3539066"/>
            <a:ext cx="2607726" cy="3256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③感染対策の改善・強化</a:t>
            </a:r>
          </a:p>
        </p:txBody>
      </p:sp>
      <p:sp>
        <p:nvSpPr>
          <p:cNvPr id="20" name="正方形/長方形 19"/>
          <p:cNvSpPr/>
          <p:nvPr/>
        </p:nvSpPr>
        <p:spPr>
          <a:xfrm>
            <a:off x="4788433" y="4080922"/>
            <a:ext cx="4951944" cy="3725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感染症の拡大・再発防止、早期終息</a:t>
            </a:r>
          </a:p>
        </p:txBody>
      </p:sp>
      <p:sp>
        <p:nvSpPr>
          <p:cNvPr id="21" name="下矢印 20"/>
          <p:cNvSpPr/>
          <p:nvPr/>
        </p:nvSpPr>
        <p:spPr>
          <a:xfrm>
            <a:off x="5534027" y="4555054"/>
            <a:ext cx="484632" cy="508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a:off x="8269904" y="4555054"/>
            <a:ext cx="484632" cy="508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7344392" y="5288624"/>
            <a:ext cx="2362119" cy="423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rgbClr val="FF0000"/>
                </a:solidFill>
                <a:latin typeface="UD デジタル 教科書体 NK-R" panose="02020400000000000000" pitchFamily="18" charset="-128"/>
                <a:ea typeface="UD デジタル 教科書体 NK-R" panose="02020400000000000000" pitchFamily="18" charset="-128"/>
              </a:rPr>
              <a:t>施設の機能維持</a:t>
            </a:r>
          </a:p>
        </p:txBody>
      </p:sp>
      <p:sp>
        <p:nvSpPr>
          <p:cNvPr id="17" name="正方形/長方形 16"/>
          <p:cNvSpPr/>
          <p:nvPr/>
        </p:nvSpPr>
        <p:spPr>
          <a:xfrm>
            <a:off x="7313165" y="3431086"/>
            <a:ext cx="2558965" cy="4910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4444396" y="5247455"/>
            <a:ext cx="2663894" cy="505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rgbClr val="FF0000"/>
                </a:solidFill>
                <a:latin typeface="UD デジタル 教科書体 NK-R" panose="02020400000000000000" pitchFamily="18" charset="-128"/>
                <a:ea typeface="UD デジタル 教科書体 NK-R" panose="02020400000000000000" pitchFamily="18" charset="-128"/>
              </a:rPr>
              <a:t>利用者の健康維持</a:t>
            </a:r>
          </a:p>
        </p:txBody>
      </p:sp>
    </p:spTree>
    <p:extLst>
      <p:ext uri="{BB962C8B-B14F-4D97-AF65-F5344CB8AC3E}">
        <p14:creationId xmlns:p14="http://schemas.microsoft.com/office/powerpoint/2010/main" val="40924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③感染症対策</a:t>
            </a:r>
            <a:br>
              <a:rPr lang="en-US" altLang="ja-JP" dirty="0">
                <a:latin typeface="UD デジタル 教科書体 NK-R" panose="02020400000000000000" pitchFamily="18" charset="-128"/>
                <a:ea typeface="UD デジタル 教科書体 NK-R" panose="02020400000000000000" pitchFamily="18" charset="-128"/>
              </a:rPr>
            </a:br>
            <a:r>
              <a:rPr lang="ja-JP" altLang="en-US" dirty="0">
                <a:latin typeface="UD デジタル 教科書体 NK-R" panose="02020400000000000000" pitchFamily="18" charset="-128"/>
                <a:ea typeface="UD デジタル 教科書体 NK-R" panose="02020400000000000000" pitchFamily="18" charset="-128"/>
              </a:rPr>
              <a:t>の改善・強化</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5" name="コンテンツ プレースホルダー 2"/>
          <p:cNvSpPr txBox="1">
            <a:spLocks/>
          </p:cNvSpPr>
          <p:nvPr/>
        </p:nvSpPr>
        <p:spPr>
          <a:xfrm>
            <a:off x="3869268" y="745070"/>
            <a:ext cx="7315200" cy="694273"/>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None/>
            </a:pPr>
            <a:r>
              <a:rPr lang="ja-JP" altLang="en-US" sz="3200" dirty="0">
                <a:latin typeface="UD デジタル 教科書体 NK-R" panose="02020400000000000000" pitchFamily="18" charset="-128"/>
                <a:ea typeface="UD デジタル 教科書体 NK-R" panose="02020400000000000000" pitchFamily="18" charset="-128"/>
              </a:rPr>
              <a:t>感染経路別の対策例</a:t>
            </a:r>
          </a:p>
        </p:txBody>
      </p:sp>
      <p:sp>
        <p:nvSpPr>
          <p:cNvPr id="6" name="楕円 5"/>
          <p:cNvSpPr/>
          <p:nvPr/>
        </p:nvSpPr>
        <p:spPr>
          <a:xfrm>
            <a:off x="4089815" y="1836580"/>
            <a:ext cx="1861280" cy="1761059"/>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空気感染</a:t>
            </a:r>
          </a:p>
        </p:txBody>
      </p:sp>
      <p:sp>
        <p:nvSpPr>
          <p:cNvPr id="7" name="楕円 6"/>
          <p:cNvSpPr/>
          <p:nvPr/>
        </p:nvSpPr>
        <p:spPr>
          <a:xfrm>
            <a:off x="6596228" y="1836580"/>
            <a:ext cx="1861280" cy="1761059"/>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飛沫感染</a:t>
            </a:r>
          </a:p>
        </p:txBody>
      </p:sp>
      <p:sp>
        <p:nvSpPr>
          <p:cNvPr id="8" name="楕円 7"/>
          <p:cNvSpPr/>
          <p:nvPr/>
        </p:nvSpPr>
        <p:spPr>
          <a:xfrm>
            <a:off x="9102641" y="1836580"/>
            <a:ext cx="1861280" cy="1761059"/>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接触感染</a:t>
            </a:r>
          </a:p>
        </p:txBody>
      </p:sp>
      <p:sp>
        <p:nvSpPr>
          <p:cNvPr id="3" name="正方形/長方形 2"/>
          <p:cNvSpPr/>
          <p:nvPr/>
        </p:nvSpPr>
        <p:spPr>
          <a:xfrm>
            <a:off x="3932418" y="4212232"/>
            <a:ext cx="2176074" cy="2833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・換気、隔離</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・個人防護具の着用</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・療養場所や利用可</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　否の判断</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　</a:t>
            </a:r>
            <a:r>
              <a:rPr kumimoji="1" lang="en-US" altLang="ja-JP" sz="16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a:t>
            </a:r>
            <a:r>
              <a:rPr kumimoji="1" lang="ja-JP" altLang="en-US" sz="16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必要時医師に相談</a:t>
            </a:r>
            <a:endParaRPr kumimoji="1" lang="en-US" altLang="ja-JP" sz="16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・監督部署や区福祉</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　保健センターへの</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　相談</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・家族等への通知</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endPar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p:txBody>
      </p:sp>
      <p:sp>
        <p:nvSpPr>
          <p:cNvPr id="9" name="正方形/長方形 8"/>
          <p:cNvSpPr/>
          <p:nvPr/>
        </p:nvSpPr>
        <p:spPr>
          <a:xfrm>
            <a:off x="6438831" y="4212233"/>
            <a:ext cx="2176074" cy="1768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・換気、隔離</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・個人防護具の着用</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・監督部署や区福祉</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　保健センターへの</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　相談</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・家族等への通知</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p:txBody>
      </p:sp>
      <p:sp>
        <p:nvSpPr>
          <p:cNvPr id="10" name="テキスト ボックス 9"/>
          <p:cNvSpPr txBox="1"/>
          <p:nvPr/>
        </p:nvSpPr>
        <p:spPr>
          <a:xfrm>
            <a:off x="4089815" y="3683190"/>
            <a:ext cx="2081827" cy="338554"/>
          </a:xfrm>
          <a:prstGeom prst="rect">
            <a:avLst/>
          </a:prstGeom>
          <a:noFill/>
        </p:spPr>
        <p:txBody>
          <a:bodyPr wrap="square" rtlCol="0">
            <a:spAutoFit/>
          </a:bodyPr>
          <a:lstStyle/>
          <a:p>
            <a:r>
              <a:rPr kumimoji="1" lang="ja-JP" altLang="en-US" sz="16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麻疹・水痘・結核など</a:t>
            </a:r>
          </a:p>
        </p:txBody>
      </p:sp>
      <p:sp>
        <p:nvSpPr>
          <p:cNvPr id="11" name="テキスト ボックス 10"/>
          <p:cNvSpPr txBox="1"/>
          <p:nvPr/>
        </p:nvSpPr>
        <p:spPr>
          <a:xfrm>
            <a:off x="6588734" y="3608239"/>
            <a:ext cx="2081827" cy="584775"/>
          </a:xfrm>
          <a:prstGeom prst="rect">
            <a:avLst/>
          </a:prstGeom>
          <a:noFill/>
        </p:spPr>
        <p:txBody>
          <a:bodyPr wrap="square" rtlCol="0">
            <a:spAutoFit/>
          </a:bodyPr>
          <a:lstStyle/>
          <a:p>
            <a:r>
              <a:rPr kumimoji="1" lang="ja-JP" altLang="en-US" sz="16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インフルエンザ・新型コロナウイルスなど</a:t>
            </a:r>
          </a:p>
        </p:txBody>
      </p:sp>
      <p:sp>
        <p:nvSpPr>
          <p:cNvPr id="12" name="テキスト ボックス 11"/>
          <p:cNvSpPr txBox="1"/>
          <p:nvPr/>
        </p:nvSpPr>
        <p:spPr>
          <a:xfrm>
            <a:off x="8932407" y="3608239"/>
            <a:ext cx="2192101" cy="584775"/>
          </a:xfrm>
          <a:prstGeom prst="rect">
            <a:avLst/>
          </a:prstGeom>
          <a:noFill/>
        </p:spPr>
        <p:txBody>
          <a:bodyPr wrap="square" rtlCol="0">
            <a:spAutoFit/>
          </a:bodyPr>
          <a:lstStyle/>
          <a:p>
            <a:r>
              <a:rPr kumimoji="1" lang="ja-JP" altLang="en-US" sz="16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感染性胃腸炎・腸管出血性大腸菌感染症など</a:t>
            </a:r>
          </a:p>
        </p:txBody>
      </p:sp>
      <p:sp>
        <p:nvSpPr>
          <p:cNvPr id="14" name="正方形/長方形 13"/>
          <p:cNvSpPr/>
          <p:nvPr/>
        </p:nvSpPr>
        <p:spPr>
          <a:xfrm>
            <a:off x="8834624" y="4212232"/>
            <a:ext cx="2176074" cy="22635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・環境、手指消毒</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・手洗い等手指衛生</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・個人防護具の着用</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・監督部署や区福祉</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　保健センターへの</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　相談</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・家族等への通知</a:t>
            </a:r>
            <a:endParaRPr kumimoji="1" lang="en-US" altLang="ja-JP"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endPar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11987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par>
                          <p:cTn id="14" fill="hold">
                            <p:stCondLst>
                              <p:cond delay="500"/>
                            </p:stCondLst>
                            <p:childTnLst>
                              <p:par>
                                <p:cTn id="15" presetID="2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par>
                          <p:cTn id="24" fill="hold">
                            <p:stCondLst>
                              <p:cond delay="1000"/>
                            </p:stCondLst>
                            <p:childTnLst>
                              <p:par>
                                <p:cTn id="25" presetID="22" presetClass="entr" presetSubtype="4"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down)">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3" grpId="0"/>
      <p:bldP spid="9" grpId="0"/>
      <p:bldP spid="10" grpId="0"/>
      <p:bldP spid="11" grpId="0"/>
      <p:bldP spid="12"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4041" y="2229875"/>
            <a:ext cx="7709754" cy="3312183"/>
          </a:xfrm>
          <a:prstGeom prst="rect">
            <a:avLst/>
          </a:prstGeom>
        </p:spPr>
      </p:pic>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参考</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5" name="コンテンツ プレースホルダー 2"/>
          <p:cNvSpPr txBox="1">
            <a:spLocks/>
          </p:cNvSpPr>
          <p:nvPr/>
        </p:nvSpPr>
        <p:spPr>
          <a:xfrm>
            <a:off x="3869268" y="745070"/>
            <a:ext cx="7315200" cy="694273"/>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None/>
            </a:pPr>
            <a:r>
              <a:rPr lang="ja-JP" altLang="en-US" sz="3200" dirty="0">
                <a:latin typeface="UD デジタル 教科書体 NK-R" panose="02020400000000000000" pitchFamily="18" charset="-128"/>
                <a:ea typeface="UD デジタル 教科書体 NK-R" panose="02020400000000000000" pitchFamily="18" charset="-128"/>
              </a:rPr>
              <a:t>感染状況報告書の書き方 － </a:t>
            </a:r>
            <a:r>
              <a:rPr lang="en-US" altLang="ja-JP" sz="3200" dirty="0">
                <a:latin typeface="UD デジタル 教科書体 NK-R" panose="02020400000000000000" pitchFamily="18" charset="-128"/>
                <a:ea typeface="UD デジタル 教科書体 NK-R" panose="02020400000000000000" pitchFamily="18" charset="-128"/>
              </a:rPr>
              <a:t>Ⅰ</a:t>
            </a:r>
            <a:endParaRPr lang="ja-JP" altLang="en-US" sz="3200" dirty="0">
              <a:latin typeface="UD デジタル 教科書体 NK-R" panose="02020400000000000000" pitchFamily="18" charset="-128"/>
              <a:ea typeface="UD デジタル 教科書体 NK-R" panose="02020400000000000000" pitchFamily="18" charset="-128"/>
            </a:endParaRPr>
          </a:p>
        </p:txBody>
      </p:sp>
      <p:sp>
        <p:nvSpPr>
          <p:cNvPr id="35" name="テキスト ボックス 34"/>
          <p:cNvSpPr txBox="1"/>
          <p:nvPr/>
        </p:nvSpPr>
        <p:spPr>
          <a:xfrm>
            <a:off x="4289933" y="5689748"/>
            <a:ext cx="7523523" cy="400110"/>
          </a:xfrm>
          <a:prstGeom prst="rect">
            <a:avLst/>
          </a:prstGeom>
          <a:noFill/>
        </p:spPr>
        <p:txBody>
          <a:bodyPr wrap="square" rtlCol="0">
            <a:spAutoFit/>
          </a:bodyPr>
          <a:lstStyle/>
          <a:p>
            <a:r>
              <a:rPr kumimoji="1" lang="ja-JP" altLang="en-US"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陽性者の氏名や年齢、フロア（ユニット）や発症日等をご記入ください。</a:t>
            </a:r>
          </a:p>
        </p:txBody>
      </p:sp>
      <p:sp>
        <p:nvSpPr>
          <p:cNvPr id="64" name="テキスト ボックス 63"/>
          <p:cNvSpPr txBox="1"/>
          <p:nvPr/>
        </p:nvSpPr>
        <p:spPr>
          <a:xfrm>
            <a:off x="4289933" y="5994036"/>
            <a:ext cx="5148180" cy="338554"/>
          </a:xfrm>
          <a:prstGeom prst="rect">
            <a:avLst/>
          </a:prstGeom>
          <a:noFill/>
        </p:spPr>
        <p:txBody>
          <a:bodyPr wrap="square" rtlCol="0">
            <a:spAutoFit/>
          </a:bodyPr>
          <a:lstStyle/>
          <a:p>
            <a:r>
              <a:rPr kumimoji="1" lang="en-US" altLang="ja-JP" sz="1600" b="1"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a:t>
            </a:r>
            <a:r>
              <a:rPr kumimoji="1" lang="ja-JP" altLang="en-US" sz="1600" b="1"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欄が足りなくなったら行を追加してご記入ください。</a:t>
            </a:r>
            <a:endParaRPr kumimoji="1" lang="en-US" altLang="ja-JP" sz="1600" b="1"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p:txBody>
      </p:sp>
      <p:sp>
        <p:nvSpPr>
          <p:cNvPr id="65" name="テキスト ボックス 64"/>
          <p:cNvSpPr txBox="1"/>
          <p:nvPr/>
        </p:nvSpPr>
        <p:spPr>
          <a:xfrm>
            <a:off x="3734041" y="1693426"/>
            <a:ext cx="2970085" cy="400110"/>
          </a:xfrm>
          <a:prstGeom prst="rect">
            <a:avLst/>
          </a:prstGeom>
          <a:noFill/>
        </p:spPr>
        <p:txBody>
          <a:bodyPr wrap="square" rtlCol="0">
            <a:spAutoFit/>
          </a:bodyPr>
          <a:lstStyle/>
          <a:p>
            <a:r>
              <a:rPr kumimoji="1" lang="ja-JP" altLang="en-US"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施設の概要を記入します。</a:t>
            </a:r>
          </a:p>
        </p:txBody>
      </p:sp>
      <p:sp>
        <p:nvSpPr>
          <p:cNvPr id="51" name="正方形/長方形 50"/>
          <p:cNvSpPr/>
          <p:nvPr/>
        </p:nvSpPr>
        <p:spPr>
          <a:xfrm>
            <a:off x="3939600" y="3170903"/>
            <a:ext cx="7033200" cy="54278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 name="カギ線コネクタ 51"/>
          <p:cNvCxnSpPr>
            <a:endCxn id="51" idx="0"/>
          </p:cNvCxnSpPr>
          <p:nvPr/>
        </p:nvCxnSpPr>
        <p:spPr>
          <a:xfrm rot="16200000" flipH="1">
            <a:off x="6391148" y="2105851"/>
            <a:ext cx="1316042" cy="814061"/>
          </a:xfrm>
          <a:prstGeom prst="bentConnector3">
            <a:avLst>
              <a:gd name="adj1" fmla="val 691"/>
            </a:avLst>
          </a:prstGeom>
          <a:ln w="28575">
            <a:solidFill>
              <a:srgbClr val="4A66AC"/>
            </a:solidFill>
            <a:tailEnd type="triangle"/>
          </a:ln>
        </p:spPr>
        <p:style>
          <a:lnRef idx="1">
            <a:schemeClr val="accent1"/>
          </a:lnRef>
          <a:fillRef idx="0">
            <a:schemeClr val="accent1"/>
          </a:fillRef>
          <a:effectRef idx="0">
            <a:schemeClr val="accent1"/>
          </a:effectRef>
          <a:fontRef idx="minor">
            <a:schemeClr val="tx1"/>
          </a:fontRef>
        </p:style>
      </p:cxnSp>
      <p:cxnSp>
        <p:nvCxnSpPr>
          <p:cNvPr id="59" name="カギ線コネクタ 58"/>
          <p:cNvCxnSpPr>
            <a:stCxn id="35" idx="1"/>
          </p:cNvCxnSpPr>
          <p:nvPr/>
        </p:nvCxnSpPr>
        <p:spPr>
          <a:xfrm rot="10800000">
            <a:off x="4107305" y="5219771"/>
            <a:ext cx="182628" cy="670032"/>
          </a:xfrm>
          <a:prstGeom prst="bentConnector2">
            <a:avLst/>
          </a:prstGeom>
          <a:ln w="28575">
            <a:solidFill>
              <a:srgbClr val="4A66AC"/>
            </a:solidFill>
            <a:tailEnd type="triangle"/>
          </a:ln>
        </p:spPr>
        <p:style>
          <a:lnRef idx="1">
            <a:schemeClr val="accent1"/>
          </a:lnRef>
          <a:fillRef idx="0">
            <a:schemeClr val="accent1"/>
          </a:fillRef>
          <a:effectRef idx="0">
            <a:schemeClr val="accent1"/>
          </a:effectRef>
          <a:fontRef idx="minor">
            <a:schemeClr val="tx1"/>
          </a:fontRef>
        </p:style>
      </p:cxnSp>
      <p:sp>
        <p:nvSpPr>
          <p:cNvPr id="62" name="正方形/長方形 61"/>
          <p:cNvSpPr/>
          <p:nvPr/>
        </p:nvSpPr>
        <p:spPr>
          <a:xfrm>
            <a:off x="3939600" y="3885966"/>
            <a:ext cx="7033200" cy="133380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3913512" y="507624"/>
            <a:ext cx="2388751" cy="338554"/>
          </a:xfrm>
          <a:prstGeom prst="rect">
            <a:avLst/>
          </a:prstGeom>
          <a:noFill/>
        </p:spPr>
        <p:txBody>
          <a:bodyPr wrap="square" rtlCol="0">
            <a:spAutoFit/>
          </a:bodyPr>
          <a:lstStyle/>
          <a:p>
            <a:r>
              <a:rPr kumimoji="1" lang="ja-JP" altLang="en-US" sz="1600" b="1"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新型コロナウイルス専用</a:t>
            </a:r>
            <a:endParaRPr kumimoji="1" lang="en-US" altLang="ja-JP" sz="1600" b="1"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16289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down)">
                                      <p:cBhvr>
                                        <p:cTn id="7" dur="500"/>
                                        <p:tgtEl>
                                          <p:spTgt spid="6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fade">
                                      <p:cBhvr>
                                        <p:cTn id="10" dur="500"/>
                                        <p:tgtEl>
                                          <p:spTgt spid="51"/>
                                        </p:tgtEl>
                                      </p:cBhvr>
                                    </p:animEffect>
                                  </p:childTnLst>
                                </p:cTn>
                              </p:par>
                              <p:par>
                                <p:cTn id="11" presetID="22" presetClass="entr" presetSubtype="4" fill="hold" nodeType="with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wipe(down)">
                                      <p:cBhvr>
                                        <p:cTn id="13" dur="500"/>
                                        <p:tgtEl>
                                          <p:spTgt spid="5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wipe(down)">
                                      <p:cBhvr>
                                        <p:cTn id="18" dur="500"/>
                                        <p:tgtEl>
                                          <p:spTgt spid="35"/>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64"/>
                                        </p:tgtEl>
                                        <p:attrNameLst>
                                          <p:attrName>style.visibility</p:attrName>
                                        </p:attrNameLst>
                                      </p:cBhvr>
                                      <p:to>
                                        <p:strVal val="visible"/>
                                      </p:to>
                                    </p:set>
                                    <p:animEffect transition="in" filter="wipe(down)">
                                      <p:cBhvr>
                                        <p:cTn id="21" dur="500"/>
                                        <p:tgtEl>
                                          <p:spTgt spid="64"/>
                                        </p:tgtEl>
                                      </p:cBhvr>
                                    </p:animEffect>
                                  </p:childTnLst>
                                </p:cTn>
                              </p:par>
                              <p:par>
                                <p:cTn id="22" presetID="22" presetClass="entr" presetSubtype="4" fill="hold" nodeType="withEffect">
                                  <p:stCondLst>
                                    <p:cond delay="0"/>
                                  </p:stCondLst>
                                  <p:childTnLst>
                                    <p:set>
                                      <p:cBhvr>
                                        <p:cTn id="23" dur="1" fill="hold">
                                          <p:stCondLst>
                                            <p:cond delay="0"/>
                                          </p:stCondLst>
                                        </p:cTn>
                                        <p:tgtEl>
                                          <p:spTgt spid="59"/>
                                        </p:tgtEl>
                                        <p:attrNameLst>
                                          <p:attrName>style.visibility</p:attrName>
                                        </p:attrNameLst>
                                      </p:cBhvr>
                                      <p:to>
                                        <p:strVal val="visible"/>
                                      </p:to>
                                    </p:set>
                                    <p:animEffect transition="in" filter="wipe(down)">
                                      <p:cBhvr>
                                        <p:cTn id="24" dur="500"/>
                                        <p:tgtEl>
                                          <p:spTgt spid="5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animEffect transition="in" filter="fade">
                                      <p:cBhvr>
                                        <p:cTn id="2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64" grpId="0"/>
      <p:bldP spid="65" grpId="0"/>
      <p:bldP spid="51" grpId="0" animBg="1"/>
      <p:bldP spid="6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9268" y="2019340"/>
            <a:ext cx="7147777" cy="3705680"/>
          </a:xfrm>
          <a:prstGeom prst="rect">
            <a:avLst/>
          </a:prstGeom>
        </p:spPr>
      </p:pic>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参考</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5" name="コンテンツ プレースホルダー 2"/>
          <p:cNvSpPr txBox="1">
            <a:spLocks/>
          </p:cNvSpPr>
          <p:nvPr/>
        </p:nvSpPr>
        <p:spPr>
          <a:xfrm>
            <a:off x="3869268" y="745070"/>
            <a:ext cx="7315200" cy="694273"/>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None/>
            </a:pPr>
            <a:r>
              <a:rPr lang="ja-JP" altLang="en-US" sz="3200" dirty="0">
                <a:latin typeface="UD デジタル 教科書体 NK-R" panose="02020400000000000000" pitchFamily="18" charset="-128"/>
                <a:ea typeface="UD デジタル 教科書体 NK-R" panose="02020400000000000000" pitchFamily="18" charset="-128"/>
              </a:rPr>
              <a:t>感染状況報告書の書き方 － </a:t>
            </a:r>
            <a:r>
              <a:rPr lang="en-US" altLang="ja-JP" sz="3200" dirty="0">
                <a:latin typeface="UD デジタル 教科書体 NK-R" panose="02020400000000000000" pitchFamily="18" charset="-128"/>
                <a:ea typeface="UD デジタル 教科書体 NK-R" panose="02020400000000000000" pitchFamily="18" charset="-128"/>
              </a:rPr>
              <a:t>Ⅱ</a:t>
            </a:r>
            <a:endParaRPr lang="ja-JP" altLang="en-US" sz="3200" dirty="0">
              <a:latin typeface="UD デジタル 教科書体 NK-R" panose="02020400000000000000" pitchFamily="18" charset="-128"/>
              <a:ea typeface="UD デジタル 教科書体 NK-R" panose="02020400000000000000" pitchFamily="18" charset="-128"/>
            </a:endParaRPr>
          </a:p>
        </p:txBody>
      </p:sp>
      <p:sp>
        <p:nvSpPr>
          <p:cNvPr id="65" name="テキスト ボックス 64"/>
          <p:cNvSpPr txBox="1"/>
          <p:nvPr/>
        </p:nvSpPr>
        <p:spPr>
          <a:xfrm>
            <a:off x="3795525" y="1529286"/>
            <a:ext cx="3991622" cy="400110"/>
          </a:xfrm>
          <a:prstGeom prst="rect">
            <a:avLst/>
          </a:prstGeom>
          <a:noFill/>
        </p:spPr>
        <p:txBody>
          <a:bodyPr wrap="square" rtlCol="0">
            <a:spAutoFit/>
          </a:bodyPr>
          <a:lstStyle/>
          <a:p>
            <a:r>
              <a:rPr kumimoji="1" lang="ja-JP" altLang="en-US"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陽性判明者の累計を記入。</a:t>
            </a:r>
          </a:p>
        </p:txBody>
      </p:sp>
      <p:cxnSp>
        <p:nvCxnSpPr>
          <p:cNvPr id="59" name="カギ線コネクタ 58"/>
          <p:cNvCxnSpPr/>
          <p:nvPr/>
        </p:nvCxnSpPr>
        <p:spPr>
          <a:xfrm rot="16200000" flipH="1">
            <a:off x="6758470" y="1799374"/>
            <a:ext cx="625647" cy="485580"/>
          </a:xfrm>
          <a:prstGeom prst="bentConnector3">
            <a:avLst>
              <a:gd name="adj1" fmla="val 2854"/>
            </a:avLst>
          </a:prstGeom>
          <a:ln w="28575">
            <a:solidFill>
              <a:srgbClr val="4A66AC"/>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4151268" y="2354988"/>
            <a:ext cx="3960345" cy="63273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486812" y="5829712"/>
            <a:ext cx="5697656" cy="707886"/>
          </a:xfrm>
          <a:prstGeom prst="rect">
            <a:avLst/>
          </a:prstGeom>
          <a:noFill/>
        </p:spPr>
        <p:txBody>
          <a:bodyPr wrap="square" rtlCol="0">
            <a:spAutoFit/>
          </a:bodyPr>
          <a:lstStyle/>
          <a:p>
            <a:r>
              <a:rPr kumimoji="1" lang="ja-JP" altLang="en-US"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連携している医療機関の有無や名前や運営状況、区福祉保健センターへの伝達事項をご記入ください。</a:t>
            </a:r>
          </a:p>
        </p:txBody>
      </p:sp>
      <p:sp>
        <p:nvSpPr>
          <p:cNvPr id="19" name="正方形/長方形 18"/>
          <p:cNvSpPr/>
          <p:nvPr/>
        </p:nvSpPr>
        <p:spPr>
          <a:xfrm>
            <a:off x="4151267" y="3108061"/>
            <a:ext cx="6408578" cy="208337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カギ線コネクタ 19"/>
          <p:cNvCxnSpPr/>
          <p:nvPr/>
        </p:nvCxnSpPr>
        <p:spPr>
          <a:xfrm rot="10800000">
            <a:off x="5014452" y="5220929"/>
            <a:ext cx="472360" cy="977475"/>
          </a:xfrm>
          <a:prstGeom prst="bentConnector2">
            <a:avLst/>
          </a:prstGeom>
          <a:ln w="28575">
            <a:solidFill>
              <a:srgbClr val="4A66AC"/>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3913512" y="507624"/>
            <a:ext cx="2388751" cy="338554"/>
          </a:xfrm>
          <a:prstGeom prst="rect">
            <a:avLst/>
          </a:prstGeom>
          <a:noFill/>
        </p:spPr>
        <p:txBody>
          <a:bodyPr wrap="square" rtlCol="0">
            <a:spAutoFit/>
          </a:bodyPr>
          <a:lstStyle/>
          <a:p>
            <a:r>
              <a:rPr kumimoji="1" lang="ja-JP" altLang="en-US" sz="1600" b="1"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新型コロナウイルス専用</a:t>
            </a:r>
            <a:endParaRPr kumimoji="1" lang="en-US" altLang="ja-JP" sz="1600" b="1"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9178772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down)">
                                      <p:cBhvr>
                                        <p:cTn id="7" dur="500"/>
                                        <p:tgtEl>
                                          <p:spTgt spid="65"/>
                                        </p:tgtEl>
                                      </p:cBhvr>
                                    </p:animEffect>
                                  </p:childTnLst>
                                </p:cTn>
                              </p:par>
                              <p:par>
                                <p:cTn id="8" presetID="22" presetClass="entr" presetSubtype="4" fill="hold"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wipe(down)">
                                      <p:cBhvr>
                                        <p:cTn id="10" dur="500"/>
                                        <p:tgtEl>
                                          <p:spTgt spid="5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down)">
                                      <p:cBhvr>
                                        <p:cTn id="18" dur="500"/>
                                        <p:tgtEl>
                                          <p:spTgt spid="1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par>
                                <p:cTn id="22" presetID="22" presetClass="entr" presetSubtype="4"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down)">
                                      <p:cBhvr>
                                        <p:cTn id="2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17" grpId="0" animBg="1"/>
      <p:bldP spid="18" grpId="0"/>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1528" y="2154933"/>
            <a:ext cx="7830679" cy="3184891"/>
          </a:xfrm>
          <a:prstGeom prst="rect">
            <a:avLst/>
          </a:prstGeom>
        </p:spPr>
      </p:pic>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参考</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5" name="コンテンツ プレースホルダー 2"/>
          <p:cNvSpPr txBox="1">
            <a:spLocks/>
          </p:cNvSpPr>
          <p:nvPr/>
        </p:nvSpPr>
        <p:spPr>
          <a:xfrm>
            <a:off x="3869268" y="745070"/>
            <a:ext cx="7315200" cy="694273"/>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None/>
            </a:pPr>
            <a:r>
              <a:rPr lang="ja-JP" altLang="en-US" sz="3200" dirty="0">
                <a:latin typeface="UD デジタル 教科書体 NK-R" panose="02020400000000000000" pitchFamily="18" charset="-128"/>
                <a:ea typeface="UD デジタル 教科書体 NK-R" panose="02020400000000000000" pitchFamily="18" charset="-128"/>
              </a:rPr>
              <a:t>発症経過表の使い方</a:t>
            </a:r>
          </a:p>
        </p:txBody>
      </p:sp>
      <p:sp>
        <p:nvSpPr>
          <p:cNvPr id="65" name="テキスト ボックス 64"/>
          <p:cNvSpPr txBox="1"/>
          <p:nvPr/>
        </p:nvSpPr>
        <p:spPr>
          <a:xfrm>
            <a:off x="7192846" y="1676789"/>
            <a:ext cx="3991622" cy="400110"/>
          </a:xfrm>
          <a:prstGeom prst="rect">
            <a:avLst/>
          </a:prstGeom>
          <a:noFill/>
        </p:spPr>
        <p:txBody>
          <a:bodyPr wrap="square" rtlCol="0">
            <a:spAutoFit/>
          </a:bodyPr>
          <a:lstStyle/>
          <a:p>
            <a:r>
              <a:rPr kumimoji="1" lang="ja-JP" altLang="en-US"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陽性者の情報を入力</a:t>
            </a:r>
          </a:p>
        </p:txBody>
      </p:sp>
      <p:cxnSp>
        <p:nvCxnSpPr>
          <p:cNvPr id="59" name="カギ線コネクタ 58"/>
          <p:cNvCxnSpPr>
            <a:stCxn id="65" idx="1"/>
          </p:cNvCxnSpPr>
          <p:nvPr/>
        </p:nvCxnSpPr>
        <p:spPr>
          <a:xfrm rot="10800000" flipV="1">
            <a:off x="5744320" y="1876844"/>
            <a:ext cx="1448526" cy="790968"/>
          </a:xfrm>
          <a:prstGeom prst="bentConnector3">
            <a:avLst>
              <a:gd name="adj1" fmla="val 99890"/>
            </a:avLst>
          </a:prstGeom>
          <a:ln w="28575">
            <a:solidFill>
              <a:srgbClr val="4A66AC"/>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3619755" y="5518548"/>
            <a:ext cx="5597987" cy="400110"/>
          </a:xfrm>
          <a:prstGeom prst="rect">
            <a:avLst/>
          </a:prstGeom>
          <a:noFill/>
        </p:spPr>
        <p:txBody>
          <a:bodyPr wrap="square" rtlCol="0">
            <a:spAutoFit/>
          </a:bodyPr>
          <a:lstStyle/>
          <a:p>
            <a:r>
              <a:rPr kumimoji="1" lang="ja-JP" altLang="en-US"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発症日に症状を入力。回復した日も入力すると良い</a:t>
            </a:r>
          </a:p>
        </p:txBody>
      </p:sp>
      <p:cxnSp>
        <p:nvCxnSpPr>
          <p:cNvPr id="20" name="カギ線コネクタ 19"/>
          <p:cNvCxnSpPr>
            <a:stCxn id="18" idx="3"/>
          </p:cNvCxnSpPr>
          <p:nvPr/>
        </p:nvCxnSpPr>
        <p:spPr>
          <a:xfrm flipV="1">
            <a:off x="9217742" y="5425979"/>
            <a:ext cx="855406" cy="292624"/>
          </a:xfrm>
          <a:prstGeom prst="bentConnector3">
            <a:avLst>
              <a:gd name="adj1" fmla="val 100000"/>
            </a:avLst>
          </a:prstGeom>
          <a:ln w="28575">
            <a:solidFill>
              <a:srgbClr val="4A66AC"/>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3913512" y="507624"/>
            <a:ext cx="2388751" cy="338554"/>
          </a:xfrm>
          <a:prstGeom prst="rect">
            <a:avLst/>
          </a:prstGeom>
          <a:noFill/>
        </p:spPr>
        <p:txBody>
          <a:bodyPr wrap="square" rtlCol="0">
            <a:spAutoFit/>
          </a:bodyPr>
          <a:lstStyle/>
          <a:p>
            <a:r>
              <a:rPr kumimoji="1" lang="ja-JP" altLang="en-US" sz="1600" b="1"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インフルエンザ、胃腸炎等</a:t>
            </a:r>
            <a:endParaRPr kumimoji="1" lang="en-US" altLang="ja-JP" sz="1600" b="1"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p:txBody>
      </p:sp>
      <p:sp>
        <p:nvSpPr>
          <p:cNvPr id="13" name="正方形/長方形 12"/>
          <p:cNvSpPr/>
          <p:nvPr/>
        </p:nvSpPr>
        <p:spPr>
          <a:xfrm>
            <a:off x="3810211" y="2667812"/>
            <a:ext cx="3382636" cy="26720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7258797" y="2671825"/>
            <a:ext cx="4183409" cy="26720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3618306" y="6093369"/>
            <a:ext cx="7234573" cy="400110"/>
          </a:xfrm>
          <a:prstGeom prst="rect">
            <a:avLst/>
          </a:prstGeom>
          <a:noFill/>
        </p:spPr>
        <p:txBody>
          <a:bodyPr wrap="square" rtlCol="0">
            <a:spAutoFit/>
          </a:bodyPr>
          <a:lstStyle/>
          <a:p>
            <a:r>
              <a:rPr kumimoji="1" lang="ja-JP" altLang="en-US" sz="2000" dirty="0">
                <a:solidFill>
                  <a:srgbClr val="FF0000"/>
                </a:solidFill>
                <a:latin typeface="UD デジタル 教科書体 NK-R" panose="02020400000000000000" pitchFamily="18" charset="-128"/>
                <a:ea typeface="UD デジタル 教科書体 NK-R" panose="02020400000000000000" pitchFamily="18" charset="-128"/>
              </a:rPr>
              <a:t>発症者同士のリンクや感染経路・原因の把握を目的に使用します</a:t>
            </a:r>
          </a:p>
        </p:txBody>
      </p:sp>
    </p:spTree>
    <p:extLst>
      <p:ext uri="{BB962C8B-B14F-4D97-AF65-F5344CB8AC3E}">
        <p14:creationId xmlns:p14="http://schemas.microsoft.com/office/powerpoint/2010/main" val="294486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down)">
                                      <p:cBhvr>
                                        <p:cTn id="7" dur="500"/>
                                        <p:tgtEl>
                                          <p:spTgt spid="65"/>
                                        </p:tgtEl>
                                      </p:cBhvr>
                                    </p:animEffect>
                                  </p:childTnLst>
                                </p:cTn>
                              </p:par>
                              <p:par>
                                <p:cTn id="8" presetID="22" presetClass="entr" presetSubtype="4" fill="hold"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wipe(down)">
                                      <p:cBhvr>
                                        <p:cTn id="10" dur="500"/>
                                        <p:tgtEl>
                                          <p:spTgt spid="5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down)">
                                      <p:cBhvr>
                                        <p:cTn id="18" dur="500"/>
                                        <p:tgtEl>
                                          <p:spTgt spid="18"/>
                                        </p:tgtEl>
                                      </p:cBhvr>
                                    </p:animEffect>
                                  </p:childTnLst>
                                </p:cTn>
                              </p:par>
                              <p:par>
                                <p:cTn id="19" presetID="22" presetClass="entr" presetSubtype="4"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down)">
                                      <p:cBhvr>
                                        <p:cTn id="21" dur="500"/>
                                        <p:tgtEl>
                                          <p:spTgt spid="2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down)">
                                      <p:cBhvr>
                                        <p:cTn id="2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18" grpId="0"/>
      <p:bldP spid="13" grpId="0" animBg="1"/>
      <p:bldP spid="16" grpId="0" animBg="1"/>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参考</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5" name="コンテンツ プレースホルダー 2"/>
          <p:cNvSpPr txBox="1">
            <a:spLocks/>
          </p:cNvSpPr>
          <p:nvPr/>
        </p:nvSpPr>
        <p:spPr>
          <a:xfrm>
            <a:off x="3869268" y="745070"/>
            <a:ext cx="7315200" cy="694273"/>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None/>
            </a:pPr>
            <a:r>
              <a:rPr lang="ja-JP" altLang="en-US" sz="3200" dirty="0">
                <a:latin typeface="UD デジタル 教科書体 NK-R" panose="02020400000000000000" pitchFamily="18" charset="-128"/>
                <a:ea typeface="UD デジタル 教科書体 NK-R" panose="02020400000000000000" pitchFamily="18" charset="-128"/>
              </a:rPr>
              <a:t>定期検便について</a:t>
            </a:r>
          </a:p>
        </p:txBody>
      </p:sp>
      <p:sp>
        <p:nvSpPr>
          <p:cNvPr id="6" name="テキスト ボックス 5">
            <a:extLst>
              <a:ext uri="{FF2B5EF4-FFF2-40B4-BE49-F238E27FC236}">
                <a16:creationId xmlns:a16="http://schemas.microsoft.com/office/drawing/2014/main" id="{B9990F3B-3CD4-461F-AE5B-7972AF080EF5}"/>
              </a:ext>
            </a:extLst>
          </p:cNvPr>
          <p:cNvSpPr txBox="1"/>
          <p:nvPr/>
        </p:nvSpPr>
        <p:spPr>
          <a:xfrm>
            <a:off x="3869268" y="4845244"/>
            <a:ext cx="7953764" cy="707886"/>
          </a:xfrm>
          <a:prstGeom prst="rect">
            <a:avLst/>
          </a:prstGeom>
          <a:noFill/>
        </p:spPr>
        <p:txBody>
          <a:bodyPr wrap="square" rtlCol="0">
            <a:spAutoFit/>
          </a:bodyPr>
          <a:lstStyle/>
          <a:p>
            <a:r>
              <a:rPr kumimoji="1" lang="ja-JP" altLang="en-US" sz="2000" dirty="0">
                <a:solidFill>
                  <a:srgbClr val="FF0000"/>
                </a:solidFill>
                <a:latin typeface="UD デジタル 教科書体 NK-R" panose="02020400000000000000" pitchFamily="18" charset="-128"/>
                <a:ea typeface="UD デジタル 教科書体 NK-R" panose="02020400000000000000" pitchFamily="18" charset="-128"/>
              </a:rPr>
              <a:t>・無症状でも、定期検便で病原菌が検出される</a:t>
            </a:r>
            <a:r>
              <a:rPr kumimoji="1" lang="ja-JP" altLang="en-US"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ことがあります。</a:t>
            </a:r>
            <a:endParaRPr kumimoji="1" lang="en-US" altLang="ja-JP"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・判明した場合は、</a:t>
            </a:r>
            <a:r>
              <a:rPr kumimoji="1" lang="ja-JP" altLang="en-US" sz="2000" u="sng" dirty="0">
                <a:solidFill>
                  <a:srgbClr val="FF0000"/>
                </a:solidFill>
                <a:latin typeface="UD デジタル 教科書体 NK-R" panose="02020400000000000000" pitchFamily="18" charset="-128"/>
                <a:ea typeface="UD デジタル 教科書体 NK-R" panose="02020400000000000000" pitchFamily="18" charset="-128"/>
              </a:rPr>
              <a:t>特定の業務</a:t>
            </a:r>
            <a:r>
              <a:rPr kumimoji="1" lang="ja-JP" altLang="en-US" sz="2000" dirty="0">
                <a:solidFill>
                  <a:srgbClr val="FF0000"/>
                </a:solidFill>
                <a:latin typeface="UD デジタル 教科書体 NK-R" panose="02020400000000000000" pitchFamily="18" charset="-128"/>
                <a:ea typeface="UD デジタル 教科書体 NK-R" panose="02020400000000000000" pitchFamily="18" charset="-128"/>
              </a:rPr>
              <a:t>に対し、就業制限がかかる</a:t>
            </a:r>
            <a:r>
              <a:rPr kumimoji="1" lang="ja-JP" altLang="en-US"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ことがあります。</a:t>
            </a:r>
            <a:endParaRPr kumimoji="1" lang="en-US" altLang="ja-JP"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p:txBody>
      </p:sp>
      <p:graphicFrame>
        <p:nvGraphicFramePr>
          <p:cNvPr id="3" name="表 2"/>
          <p:cNvGraphicFramePr>
            <a:graphicFrameLocks noGrp="1"/>
          </p:cNvGraphicFramePr>
          <p:nvPr>
            <p:extLst>
              <p:ext uri="{D42A27DB-BD31-4B8C-83A1-F6EECF244321}">
                <p14:modId xmlns:p14="http://schemas.microsoft.com/office/powerpoint/2010/main" val="913165736"/>
              </p:ext>
            </p:extLst>
          </p:nvPr>
        </p:nvGraphicFramePr>
        <p:xfrm>
          <a:off x="3869268" y="1439343"/>
          <a:ext cx="7721600" cy="2884004"/>
        </p:xfrm>
        <a:graphic>
          <a:graphicData uri="http://schemas.openxmlformats.org/drawingml/2006/table">
            <a:tbl>
              <a:tblPr firstRow="1" bandRow="1">
                <a:tableStyleId>{5C22544A-7EE6-4342-B048-85BDC9FD1C3A}</a:tableStyleId>
              </a:tblPr>
              <a:tblGrid>
                <a:gridCol w="3860800">
                  <a:extLst>
                    <a:ext uri="{9D8B030D-6E8A-4147-A177-3AD203B41FA5}">
                      <a16:colId xmlns:a16="http://schemas.microsoft.com/office/drawing/2014/main" val="4016167820"/>
                    </a:ext>
                  </a:extLst>
                </a:gridCol>
                <a:gridCol w="3860800">
                  <a:extLst>
                    <a:ext uri="{9D8B030D-6E8A-4147-A177-3AD203B41FA5}">
                      <a16:colId xmlns:a16="http://schemas.microsoft.com/office/drawing/2014/main" val="2533604310"/>
                    </a:ext>
                  </a:extLst>
                </a:gridCol>
              </a:tblGrid>
              <a:tr h="598004">
                <a:tc>
                  <a:txBody>
                    <a:bodyPr/>
                    <a:lstStyle/>
                    <a:p>
                      <a:pPr algn="ctr"/>
                      <a:r>
                        <a:rPr kumimoji="1" lang="ja-JP" altLang="en-US" sz="2800" dirty="0">
                          <a:latin typeface="UD デジタル 教科書体 NK-R" panose="02020400000000000000" pitchFamily="18" charset="-128"/>
                          <a:ea typeface="UD デジタル 教科書体 NK-R" panose="02020400000000000000" pitchFamily="18" charset="-128"/>
                        </a:rPr>
                        <a:t>検査項目</a:t>
                      </a:r>
                    </a:p>
                  </a:txBody>
                  <a:tcPr/>
                </a:tc>
                <a:tc>
                  <a:txBody>
                    <a:bodyPr/>
                    <a:lstStyle/>
                    <a:p>
                      <a:pPr algn="ctr"/>
                      <a:r>
                        <a:rPr kumimoji="1" lang="ja-JP" altLang="en-US" sz="2800" dirty="0">
                          <a:latin typeface="UD デジタル 教科書体 NK-R" panose="02020400000000000000" pitchFamily="18" charset="-128"/>
                          <a:ea typeface="UD デジタル 教科書体 NK-R" panose="02020400000000000000" pitchFamily="18" charset="-128"/>
                        </a:rPr>
                        <a:t>感染症の分類</a:t>
                      </a:r>
                    </a:p>
                  </a:txBody>
                  <a:tcPr>
                    <a:solidFill>
                      <a:srgbClr val="4A66AC"/>
                    </a:solidFill>
                  </a:tcPr>
                </a:tc>
                <a:extLst>
                  <a:ext uri="{0D108BD9-81ED-4DB2-BD59-A6C34878D82A}">
                    <a16:rowId xmlns:a16="http://schemas.microsoft.com/office/drawing/2014/main" val="1273694702"/>
                  </a:ext>
                </a:extLst>
              </a:tr>
              <a:tr h="407136">
                <a:tc>
                  <a:txBody>
                    <a:bodyPr/>
                    <a:lstStyle/>
                    <a:p>
                      <a:pPr algn="ctr"/>
                      <a:r>
                        <a:rPr kumimoji="1" lang="ja-JP" altLang="en-US" sz="2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細菌性赤痢</a:t>
                      </a:r>
                    </a:p>
                  </a:txBody>
                  <a:tcPr/>
                </a:tc>
                <a:tc>
                  <a:txBody>
                    <a:bodyPr/>
                    <a:lstStyle/>
                    <a:p>
                      <a:pPr algn="ctr"/>
                      <a:r>
                        <a:rPr kumimoji="1" lang="ja-JP" altLang="en-US" sz="2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３類感染症</a:t>
                      </a:r>
                    </a:p>
                  </a:txBody>
                  <a:tcPr/>
                </a:tc>
                <a:extLst>
                  <a:ext uri="{0D108BD9-81ED-4DB2-BD59-A6C34878D82A}">
                    <a16:rowId xmlns:a16="http://schemas.microsoft.com/office/drawing/2014/main" val="3457207042"/>
                  </a:ext>
                </a:extLst>
              </a:tr>
              <a:tr h="407136">
                <a:tc>
                  <a:txBody>
                    <a:bodyPr/>
                    <a:lstStyle/>
                    <a:p>
                      <a:pPr algn="ctr"/>
                      <a:r>
                        <a:rPr kumimoji="1" lang="ja-JP" altLang="en-US" sz="2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サルモネラ</a:t>
                      </a:r>
                    </a:p>
                  </a:txBody>
                  <a:tcPr/>
                </a:tc>
                <a:tc>
                  <a:txBody>
                    <a:bodyPr/>
                    <a:lstStyle/>
                    <a:p>
                      <a:pPr algn="ctr"/>
                      <a:endParaRPr kumimoji="1" lang="ja-JP" altLang="en-US" sz="2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764938275"/>
                  </a:ext>
                </a:extLst>
              </a:tr>
              <a:tr h="407136">
                <a:tc>
                  <a:txBody>
                    <a:bodyPr/>
                    <a:lstStyle/>
                    <a:p>
                      <a:pPr algn="ctr"/>
                      <a:r>
                        <a:rPr kumimoji="1" lang="ja-JP" altLang="en-US" sz="2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チフス</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３類感染症</a:t>
                      </a:r>
                    </a:p>
                  </a:txBody>
                  <a:tcPr/>
                </a:tc>
                <a:extLst>
                  <a:ext uri="{0D108BD9-81ED-4DB2-BD59-A6C34878D82A}">
                    <a16:rowId xmlns:a16="http://schemas.microsoft.com/office/drawing/2014/main" val="3289263200"/>
                  </a:ext>
                </a:extLst>
              </a:tr>
              <a:tr h="407136">
                <a:tc>
                  <a:txBody>
                    <a:bodyPr/>
                    <a:lstStyle/>
                    <a:p>
                      <a:pPr algn="ctr"/>
                      <a:r>
                        <a:rPr kumimoji="1" lang="ja-JP" altLang="en-US" sz="2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パラチフス</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３類感染症</a:t>
                      </a:r>
                    </a:p>
                  </a:txBody>
                  <a:tcPr/>
                </a:tc>
                <a:extLst>
                  <a:ext uri="{0D108BD9-81ED-4DB2-BD59-A6C34878D82A}">
                    <a16:rowId xmlns:a16="http://schemas.microsoft.com/office/drawing/2014/main" val="4180177308"/>
                  </a:ext>
                </a:extLst>
              </a:tr>
              <a:tr h="407136">
                <a:tc>
                  <a:txBody>
                    <a:bodyPr/>
                    <a:lstStyle/>
                    <a:p>
                      <a:pPr algn="ctr"/>
                      <a:r>
                        <a:rPr kumimoji="1" lang="ja-JP" altLang="en-US" sz="2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腸管出血性大腸菌</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３類感染症</a:t>
                      </a:r>
                    </a:p>
                  </a:txBody>
                  <a:tcPr/>
                </a:tc>
                <a:extLst>
                  <a:ext uri="{0D108BD9-81ED-4DB2-BD59-A6C34878D82A}">
                    <a16:rowId xmlns:a16="http://schemas.microsoft.com/office/drawing/2014/main" val="1194142541"/>
                  </a:ext>
                </a:extLst>
              </a:tr>
            </a:tbl>
          </a:graphicData>
        </a:graphic>
      </p:graphicFrame>
      <p:sp>
        <p:nvSpPr>
          <p:cNvPr id="8" name="テキスト ボックス 7">
            <a:extLst>
              <a:ext uri="{FF2B5EF4-FFF2-40B4-BE49-F238E27FC236}">
                <a16:creationId xmlns:a16="http://schemas.microsoft.com/office/drawing/2014/main" id="{B9990F3B-3CD4-461F-AE5B-7972AF080EF5}"/>
              </a:ext>
            </a:extLst>
          </p:cNvPr>
          <p:cNvSpPr txBox="1"/>
          <p:nvPr/>
        </p:nvSpPr>
        <p:spPr>
          <a:xfrm>
            <a:off x="3869268" y="4509302"/>
            <a:ext cx="1031596" cy="400110"/>
          </a:xfrm>
          <a:prstGeom prst="rect">
            <a:avLst/>
          </a:prstGeom>
          <a:noFill/>
        </p:spPr>
        <p:txBody>
          <a:bodyPr wrap="square" rtlCol="0">
            <a:spAutoFit/>
          </a:bodyPr>
          <a:lstStyle/>
          <a:p>
            <a:r>
              <a:rPr kumimoji="1" lang="en-US" altLang="ja-JP"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a:t>
            </a:r>
            <a:r>
              <a:rPr kumimoji="1" lang="ja-JP" altLang="en-US"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注意</a:t>
            </a:r>
            <a:r>
              <a:rPr kumimoji="1" lang="en-US" altLang="ja-JP"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a:t>
            </a:r>
            <a:endParaRPr kumimoji="1" lang="ja-JP" altLang="en-US"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p:txBody>
      </p:sp>
      <p:sp>
        <p:nvSpPr>
          <p:cNvPr id="9" name="テキスト ボックス 8">
            <a:extLst>
              <a:ext uri="{FF2B5EF4-FFF2-40B4-BE49-F238E27FC236}">
                <a16:creationId xmlns:a16="http://schemas.microsoft.com/office/drawing/2014/main" id="{B9990F3B-3CD4-461F-AE5B-7972AF080EF5}"/>
              </a:ext>
            </a:extLst>
          </p:cNvPr>
          <p:cNvSpPr txBox="1"/>
          <p:nvPr/>
        </p:nvSpPr>
        <p:spPr>
          <a:xfrm>
            <a:off x="7297153" y="5553130"/>
            <a:ext cx="4020997" cy="707886"/>
          </a:xfrm>
          <a:prstGeom prst="rect">
            <a:avLst/>
          </a:prstGeom>
          <a:noFill/>
        </p:spPr>
        <p:txBody>
          <a:bodyPr wrap="square" rtlCol="0">
            <a:spAutoFit/>
          </a:bodyPr>
          <a:lstStyle/>
          <a:p>
            <a:r>
              <a:rPr kumimoji="1" lang="ja-JP" altLang="en-US"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例．食品そのものに直接触れる業務</a:t>
            </a:r>
            <a:endParaRPr kumimoji="1" lang="en-US" altLang="ja-JP"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sz="20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　　　→配膳、食事介助など</a:t>
            </a:r>
          </a:p>
        </p:txBody>
      </p:sp>
      <p:cxnSp>
        <p:nvCxnSpPr>
          <p:cNvPr id="11" name="カギ線コネクタ 10"/>
          <p:cNvCxnSpPr/>
          <p:nvPr/>
        </p:nvCxnSpPr>
        <p:spPr>
          <a:xfrm>
            <a:off x="6444343" y="5468983"/>
            <a:ext cx="852810" cy="256037"/>
          </a:xfrm>
          <a:prstGeom prst="bentConnector3">
            <a:avLst>
              <a:gd name="adj1" fmla="val 1092"/>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6380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参考</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5" name="コンテンツ プレースホルダー 2"/>
          <p:cNvSpPr txBox="1">
            <a:spLocks/>
          </p:cNvSpPr>
          <p:nvPr/>
        </p:nvSpPr>
        <p:spPr>
          <a:xfrm>
            <a:off x="3869268" y="745070"/>
            <a:ext cx="7315200" cy="694273"/>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None/>
            </a:pPr>
            <a:r>
              <a:rPr lang="ja-JP" altLang="en-US" sz="3200" dirty="0">
                <a:latin typeface="UD デジタル 教科書体 NK-R" panose="02020400000000000000" pitchFamily="18" charset="-128"/>
                <a:ea typeface="UD デジタル 教科書体 NK-R" panose="02020400000000000000" pitchFamily="18" charset="-128"/>
              </a:rPr>
              <a:t>日頃の備え</a:t>
            </a:r>
          </a:p>
        </p:txBody>
      </p:sp>
      <p:sp>
        <p:nvSpPr>
          <p:cNvPr id="7" name="コンテンツ プレースホルダー 2">
            <a:extLst>
              <a:ext uri="{FF2B5EF4-FFF2-40B4-BE49-F238E27FC236}">
                <a16:creationId xmlns:a16="http://schemas.microsoft.com/office/drawing/2014/main" id="{C1B99284-56C2-EE2B-8668-3964EA1C7C43}"/>
              </a:ext>
            </a:extLst>
          </p:cNvPr>
          <p:cNvSpPr>
            <a:spLocks noGrp="1"/>
          </p:cNvSpPr>
          <p:nvPr>
            <p:ph idx="1"/>
          </p:nvPr>
        </p:nvSpPr>
        <p:spPr>
          <a:xfrm>
            <a:off x="3869268" y="1439343"/>
            <a:ext cx="7648832" cy="4624573"/>
          </a:xfrm>
        </p:spPr>
        <p:txBody>
          <a:bodyPr>
            <a:normAutofit/>
          </a:bodyPr>
          <a:lstStyle/>
          <a:p>
            <a:r>
              <a:rPr lang="ja-JP" altLang="en-US" sz="2400" dirty="0">
                <a:latin typeface="UD デジタル 教科書体 NK-R" panose="02020400000000000000" pitchFamily="18" charset="-128"/>
                <a:ea typeface="UD デジタル 教科書体 NK-R" panose="02020400000000000000" pitchFamily="18" charset="-128"/>
              </a:rPr>
              <a:t>研修資料や自施設マニュアルの共有</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「介護現場における感染対策の手引き</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2400" dirty="0">
                <a:latin typeface="UD デジタル 教科書体 NK-R" panose="02020400000000000000" pitchFamily="18" charset="-128"/>
                <a:ea typeface="UD デジタル 教科書体 NK-R" panose="02020400000000000000" pitchFamily="18" charset="-128"/>
              </a:rPr>
              <a:t>　　令和５年９月版」　 厚生労働省作成</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2400" dirty="0">
                <a:latin typeface="UD デジタル 教科書体 NK-R" panose="02020400000000000000" pitchFamily="18" charset="-128"/>
                <a:ea typeface="UD デジタル 教科書体 NK-R" panose="02020400000000000000" pitchFamily="18" charset="-128"/>
              </a:rPr>
              <a:t>　</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定期的に施設内の</a:t>
            </a:r>
            <a:r>
              <a:rPr lang="ja-JP" altLang="en-US" sz="2400" dirty="0">
                <a:highlight>
                  <a:srgbClr val="FFFF00"/>
                </a:highlight>
                <a:latin typeface="UD デジタル 教科書体 NK-R" panose="02020400000000000000" pitchFamily="18" charset="-128"/>
                <a:ea typeface="UD デジタル 教科書体 NK-R" panose="02020400000000000000" pitchFamily="18" charset="-128"/>
              </a:rPr>
              <a:t>対策・対応を振り返る</a:t>
            </a:r>
            <a:r>
              <a:rPr lang="ja-JP" altLang="en-US" sz="2400" dirty="0">
                <a:latin typeface="UD デジタル 教科書体 NK-R" panose="02020400000000000000" pitchFamily="18" charset="-128"/>
                <a:ea typeface="UD デジタル 教科書体 NK-R" panose="02020400000000000000" pitchFamily="18" charset="-128"/>
              </a:rPr>
              <a:t>・</a:t>
            </a:r>
            <a:r>
              <a:rPr lang="ja-JP" altLang="en-US" sz="2400" dirty="0">
                <a:highlight>
                  <a:srgbClr val="FFFF00"/>
                </a:highlight>
                <a:latin typeface="UD デジタル 教科書体 NK-R" panose="02020400000000000000" pitchFamily="18" charset="-128"/>
                <a:ea typeface="UD デジタル 教科書体 NK-R" panose="02020400000000000000" pitchFamily="18" charset="-128"/>
              </a:rPr>
              <a:t>全員で共有</a:t>
            </a:r>
            <a:r>
              <a:rPr lang="ja-JP" altLang="en-US" sz="2400" dirty="0">
                <a:latin typeface="UD デジタル 教科書体 NK-R" panose="02020400000000000000" pitchFamily="18" charset="-128"/>
                <a:ea typeface="UD デジタル 教科書体 NK-R" panose="02020400000000000000" pitchFamily="18" charset="-128"/>
              </a:rPr>
              <a:t>する</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2400" dirty="0">
                <a:latin typeface="UD デジタル 教科書体 NK-R" panose="02020400000000000000" pitchFamily="18" charset="-128"/>
                <a:ea typeface="UD デジタル 教科書体 NK-R" panose="02020400000000000000" pitchFamily="18" charset="-128"/>
              </a:rPr>
              <a:t>　→嘔吐対応をした後、集団発生が起きた後、</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2400" dirty="0">
                <a:latin typeface="UD デジタル 教科書体 NK-R" panose="02020400000000000000" pitchFamily="18" charset="-128"/>
                <a:ea typeface="UD デジタル 教科書体 NK-R" panose="02020400000000000000" pitchFamily="18" charset="-128"/>
              </a:rPr>
              <a:t>　　  感染症流行期に入る前　など</a:t>
            </a:r>
            <a:endParaRPr lang="en-US" altLang="ja-JP" sz="2400" dirty="0">
              <a:latin typeface="UD デジタル 教科書体 NK-R" panose="02020400000000000000" pitchFamily="18" charset="-128"/>
              <a:ea typeface="UD デジタル 教科書体 NK-R" panose="02020400000000000000" pitchFamily="18" charset="-128"/>
            </a:endParaRPr>
          </a:p>
        </p:txBody>
      </p:sp>
      <p:pic>
        <p:nvPicPr>
          <p:cNvPr id="6" name="図 5"/>
          <p:cNvPicPr>
            <a:picLocks noChangeAspect="1"/>
          </p:cNvPicPr>
          <p:nvPr/>
        </p:nvPicPr>
        <p:blipFill>
          <a:blip r:embed="rId3"/>
          <a:stretch>
            <a:fillRect/>
          </a:stretch>
        </p:blipFill>
        <p:spPr>
          <a:xfrm>
            <a:off x="9024847" y="2535801"/>
            <a:ext cx="1215828" cy="1215828"/>
          </a:xfrm>
          <a:prstGeom prst="rect">
            <a:avLst/>
          </a:prstGeom>
        </p:spPr>
      </p:pic>
    </p:spTree>
    <p:extLst>
      <p:ext uri="{BB962C8B-B14F-4D97-AF65-F5344CB8AC3E}">
        <p14:creationId xmlns:p14="http://schemas.microsoft.com/office/powerpoint/2010/main" val="724662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UD デジタル 教科書体 NK-R" panose="02020400000000000000" pitchFamily="18" charset="-128"/>
                <a:ea typeface="UD デジタル 教科書体 NK-R" panose="02020400000000000000" pitchFamily="18" charset="-128"/>
              </a:rPr>
              <a:t>はじめに</a:t>
            </a:r>
          </a:p>
        </p:txBody>
      </p:sp>
      <p:sp>
        <p:nvSpPr>
          <p:cNvPr id="3" name="コンテンツ プレースホルダー 2"/>
          <p:cNvSpPr>
            <a:spLocks noGrp="1"/>
          </p:cNvSpPr>
          <p:nvPr>
            <p:ph idx="1"/>
          </p:nvPr>
        </p:nvSpPr>
        <p:spPr/>
        <p:txBody>
          <a:bodyPr>
            <a:normAutofit/>
          </a:bodyPr>
          <a:lstStyle/>
          <a:p>
            <a:pPr marL="0" indent="0">
              <a:buNone/>
            </a:pPr>
            <a:r>
              <a:rPr kumimoji="1" lang="en-US" altLang="ja-JP" sz="3200" dirty="0">
                <a:latin typeface="UD デジタル 教科書体 NK-R" panose="02020400000000000000" pitchFamily="18" charset="-128"/>
                <a:ea typeface="UD デジタル 教科書体 NK-R" panose="02020400000000000000" pitchFamily="18" charset="-128"/>
              </a:rPr>
              <a:t>Q.</a:t>
            </a:r>
            <a:r>
              <a:rPr kumimoji="1" lang="ja-JP" altLang="en-US" sz="3200" dirty="0">
                <a:latin typeface="UD デジタル 教科書体 NK-R" panose="02020400000000000000" pitchFamily="18" charset="-128"/>
                <a:ea typeface="UD デジタル 教科書体 NK-R" panose="02020400000000000000" pitchFamily="18" charset="-128"/>
              </a:rPr>
              <a:t>報告・調査が必要か</a:t>
            </a:r>
          </a:p>
        </p:txBody>
      </p:sp>
    </p:spTree>
    <p:extLst>
      <p:ext uri="{BB962C8B-B14F-4D97-AF65-F5344CB8AC3E}">
        <p14:creationId xmlns:p14="http://schemas.microsoft.com/office/powerpoint/2010/main" val="1417521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参考</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5" name="コンテンツ プレースホルダー 2"/>
          <p:cNvSpPr txBox="1">
            <a:spLocks/>
          </p:cNvSpPr>
          <p:nvPr/>
        </p:nvSpPr>
        <p:spPr>
          <a:xfrm>
            <a:off x="3869268" y="745070"/>
            <a:ext cx="7315200" cy="694273"/>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None/>
            </a:pPr>
            <a:r>
              <a:rPr lang="ja-JP" altLang="en-US" sz="3200" dirty="0">
                <a:latin typeface="UD デジタル 教科書体 NK-R" panose="02020400000000000000" pitchFamily="18" charset="-128"/>
                <a:ea typeface="UD デジタル 教科書体 NK-R" panose="02020400000000000000" pitchFamily="18" charset="-128"/>
              </a:rPr>
              <a:t>報告・相談先</a:t>
            </a:r>
          </a:p>
        </p:txBody>
      </p:sp>
      <p:sp>
        <p:nvSpPr>
          <p:cNvPr id="10" name="コンテンツ プレースホルダー 6">
            <a:extLst>
              <a:ext uri="{FF2B5EF4-FFF2-40B4-BE49-F238E27FC236}">
                <a16:creationId xmlns:a16="http://schemas.microsoft.com/office/drawing/2014/main" id="{FA786A88-BA8D-402A-A5C0-F5A4791B47D4}"/>
              </a:ext>
            </a:extLst>
          </p:cNvPr>
          <p:cNvSpPr txBox="1">
            <a:spLocks/>
          </p:cNvSpPr>
          <p:nvPr/>
        </p:nvSpPr>
        <p:spPr>
          <a:xfrm>
            <a:off x="3869268" y="3142080"/>
            <a:ext cx="7315200" cy="1620251"/>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r>
              <a:rPr lang="ja-JP" altLang="en-US" sz="2400" dirty="0">
                <a:latin typeface="UD デジタル 教科書体 NK-R" panose="02020400000000000000" pitchFamily="18" charset="-128"/>
                <a:ea typeface="UD デジタル 教科書体 NK-R" panose="02020400000000000000" pitchFamily="18" charset="-128"/>
              </a:rPr>
              <a:t>食品の相談や衛生に関すること</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Font typeface="Wingdings 2" pitchFamily="18" charset="2"/>
              <a:buNone/>
            </a:pPr>
            <a:r>
              <a:rPr lang="en-US" altLang="ja-JP" sz="2400" dirty="0">
                <a:latin typeface="UD デジタル 教科書体 NK-R" panose="02020400000000000000" pitchFamily="18" charset="-128"/>
                <a:ea typeface="UD デジタル 教科書体 NK-R" panose="02020400000000000000" pitchFamily="18" charset="-128"/>
              </a:rPr>
              <a:t>  </a:t>
            </a:r>
            <a:r>
              <a:rPr lang="ja-JP" altLang="en-US" sz="2400" dirty="0">
                <a:latin typeface="UD デジタル 教科書体 NK-R" panose="02020400000000000000" pitchFamily="18" charset="-128"/>
                <a:ea typeface="UD デジタル 教科書体 NK-R" panose="02020400000000000000" pitchFamily="18" charset="-128"/>
              </a:rPr>
              <a:t>生活衛生課食品衛生係</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Font typeface="Wingdings 2" pitchFamily="18" charset="2"/>
              <a:buNone/>
            </a:pPr>
            <a:r>
              <a:rPr lang="ja-JP" altLang="en-US" sz="2400" dirty="0">
                <a:latin typeface="UD デジタル 教科書体 NK-R" panose="02020400000000000000" pitchFamily="18" charset="-128"/>
                <a:ea typeface="UD デジタル 教科書体 NK-R" panose="02020400000000000000" pitchFamily="18" charset="-128"/>
              </a:rPr>
              <a:t>　☎８４７－８４４４</a:t>
            </a:r>
          </a:p>
        </p:txBody>
      </p:sp>
      <p:sp>
        <p:nvSpPr>
          <p:cNvPr id="11" name="コンテンツ プレースホルダー 6">
            <a:extLst>
              <a:ext uri="{FF2B5EF4-FFF2-40B4-BE49-F238E27FC236}">
                <a16:creationId xmlns:a16="http://schemas.microsoft.com/office/drawing/2014/main" id="{FA786A88-BA8D-402A-A5C0-F5A4791B47D4}"/>
              </a:ext>
            </a:extLst>
          </p:cNvPr>
          <p:cNvSpPr txBox="1">
            <a:spLocks/>
          </p:cNvSpPr>
          <p:nvPr/>
        </p:nvSpPr>
        <p:spPr>
          <a:xfrm>
            <a:off x="3869268" y="1597363"/>
            <a:ext cx="7315200" cy="1576349"/>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r>
              <a:rPr lang="ja-JP" altLang="en-US" sz="2400" dirty="0">
                <a:latin typeface="UD デジタル 教科書体 NK-R" panose="02020400000000000000" pitchFamily="18" charset="-128"/>
                <a:ea typeface="UD デジタル 教科書体 NK-R" panose="02020400000000000000" pitchFamily="18" charset="-128"/>
              </a:rPr>
              <a:t>感染症・感染症対策について</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Font typeface="Wingdings 2" pitchFamily="18" charset="2"/>
              <a:buNone/>
            </a:pPr>
            <a:r>
              <a:rPr lang="ja-JP" altLang="en-US" sz="2400" dirty="0">
                <a:latin typeface="UD デジタル 教科書体 NK-R" panose="02020400000000000000" pitchFamily="18" charset="-128"/>
                <a:ea typeface="UD デジタル 教科書体 NK-R" panose="02020400000000000000" pitchFamily="18" charset="-128"/>
              </a:rPr>
              <a:t>　福祉保健課健康づくり係</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Font typeface="Wingdings 2" pitchFamily="18" charset="2"/>
              <a:buNone/>
            </a:pPr>
            <a:r>
              <a:rPr lang="ja-JP" altLang="en-US" sz="2400" dirty="0">
                <a:latin typeface="UD デジタル 教科書体 NK-R" panose="02020400000000000000" pitchFamily="18" charset="-128"/>
                <a:ea typeface="UD デジタル 教科書体 NK-R" panose="02020400000000000000" pitchFamily="18" charset="-128"/>
              </a:rPr>
              <a:t>　☎８４７－８４３８</a:t>
            </a:r>
            <a:endParaRPr lang="en-US" altLang="ja-JP" sz="2400" dirty="0">
              <a:latin typeface="UD デジタル 教科書体 NK-R" panose="02020400000000000000" pitchFamily="18" charset="-128"/>
              <a:ea typeface="UD デジタル 教科書体 NK-R" panose="02020400000000000000" pitchFamily="18" charset="-128"/>
            </a:endParaRPr>
          </a:p>
        </p:txBody>
      </p:sp>
      <p:sp>
        <p:nvSpPr>
          <p:cNvPr id="8" name="コンテンツ プレースホルダー 6">
            <a:extLst>
              <a:ext uri="{FF2B5EF4-FFF2-40B4-BE49-F238E27FC236}">
                <a16:creationId xmlns:a16="http://schemas.microsoft.com/office/drawing/2014/main" id="{FA786A88-BA8D-402A-A5C0-F5A4791B47D4}"/>
              </a:ext>
            </a:extLst>
          </p:cNvPr>
          <p:cNvSpPr txBox="1">
            <a:spLocks/>
          </p:cNvSpPr>
          <p:nvPr/>
        </p:nvSpPr>
        <p:spPr>
          <a:xfrm>
            <a:off x="3869268" y="4672049"/>
            <a:ext cx="7315200" cy="1620251"/>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r>
              <a:rPr lang="ja-JP" altLang="en-US" sz="2400" dirty="0">
                <a:latin typeface="UD デジタル 教科書体 NK-R" panose="02020400000000000000" pitchFamily="18" charset="-128"/>
                <a:ea typeface="UD デジタル 教科書体 NK-R" panose="02020400000000000000" pitchFamily="18" charset="-128"/>
              </a:rPr>
              <a:t>衛生害虫、建築物や受水槽の衛生に関すること</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Font typeface="Wingdings 2" pitchFamily="18" charset="2"/>
              <a:buNone/>
            </a:pPr>
            <a:r>
              <a:rPr lang="en-US" altLang="ja-JP" sz="2400" dirty="0">
                <a:latin typeface="UD デジタル 教科書体 NK-R" panose="02020400000000000000" pitchFamily="18" charset="-128"/>
                <a:ea typeface="UD デジタル 教科書体 NK-R" panose="02020400000000000000" pitchFamily="18" charset="-128"/>
              </a:rPr>
              <a:t>  </a:t>
            </a:r>
            <a:r>
              <a:rPr lang="ja-JP" altLang="en-US" sz="2400" dirty="0">
                <a:latin typeface="UD デジタル 教科書体 NK-R" panose="02020400000000000000" pitchFamily="18" charset="-128"/>
                <a:ea typeface="UD デジタル 教科書体 NK-R" panose="02020400000000000000" pitchFamily="18" charset="-128"/>
              </a:rPr>
              <a:t>生活衛生課環境衛生係</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Font typeface="Wingdings 2" pitchFamily="18" charset="2"/>
              <a:buNone/>
            </a:pPr>
            <a:r>
              <a:rPr lang="ja-JP" altLang="en-US" sz="2400" dirty="0">
                <a:latin typeface="UD デジタル 教科書体 NK-R" panose="02020400000000000000" pitchFamily="18" charset="-128"/>
                <a:ea typeface="UD デジタル 教科書体 NK-R" panose="02020400000000000000" pitchFamily="18" charset="-128"/>
              </a:rPr>
              <a:t>　☎８４７－８４４</a:t>
            </a:r>
            <a:r>
              <a:rPr lang="en-US" altLang="ja-JP" sz="2400" dirty="0">
                <a:latin typeface="UD デジタル 教科書体 NK-R" panose="02020400000000000000" pitchFamily="18" charset="-128"/>
                <a:ea typeface="UD デジタル 教科書体 NK-R" panose="02020400000000000000" pitchFamily="18" charset="-128"/>
              </a:rPr>
              <a:t>5</a:t>
            </a:r>
            <a:endParaRPr lang="ja-JP" altLang="en-US" sz="2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025561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UD デジタル 教科書体 NK-R" panose="02020400000000000000" pitchFamily="18" charset="-128"/>
                <a:ea typeface="UD デジタル 教科書体 NK-R" panose="02020400000000000000" pitchFamily="18" charset="-128"/>
              </a:rPr>
              <a:t>はじめに</a:t>
            </a:r>
          </a:p>
        </p:txBody>
      </p:sp>
      <p:sp>
        <p:nvSpPr>
          <p:cNvPr id="3" name="コンテンツ プレースホルダー 2"/>
          <p:cNvSpPr>
            <a:spLocks noGrp="1"/>
          </p:cNvSpPr>
          <p:nvPr>
            <p:ph idx="1"/>
          </p:nvPr>
        </p:nvSpPr>
        <p:spPr>
          <a:xfrm>
            <a:off x="3852334" y="2337308"/>
            <a:ext cx="7315200" cy="880025"/>
          </a:xfrm>
        </p:spPr>
        <p:txBody>
          <a:bodyPr>
            <a:normAutofit/>
          </a:bodyPr>
          <a:lstStyle/>
          <a:p>
            <a:pPr marL="0" indent="0">
              <a:buNone/>
            </a:pPr>
            <a:r>
              <a:rPr lang="en-US" altLang="ja-JP" sz="3200" dirty="0">
                <a:latin typeface="UD デジタル 教科書体 NK-R" panose="02020400000000000000" pitchFamily="18" charset="-128"/>
                <a:ea typeface="UD デジタル 教科書体 NK-R" panose="02020400000000000000" pitchFamily="18" charset="-128"/>
              </a:rPr>
              <a:t>Q.</a:t>
            </a:r>
            <a:r>
              <a:rPr lang="ja-JP" altLang="en-US" sz="3200" dirty="0">
                <a:latin typeface="UD デジタル 教科書体 NK-R" panose="02020400000000000000" pitchFamily="18" charset="-128"/>
                <a:ea typeface="UD デジタル 教科書体 NK-R" panose="02020400000000000000" pitchFamily="18" charset="-128"/>
              </a:rPr>
              <a:t>報告・調査が必要か</a:t>
            </a:r>
          </a:p>
        </p:txBody>
      </p:sp>
      <p:sp>
        <p:nvSpPr>
          <p:cNvPr id="4" name="コンテンツ プレースホルダー 2"/>
          <p:cNvSpPr txBox="1">
            <a:spLocks/>
          </p:cNvSpPr>
          <p:nvPr/>
        </p:nvSpPr>
        <p:spPr>
          <a:xfrm>
            <a:off x="3852334" y="3251199"/>
            <a:ext cx="7315200" cy="1946826"/>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None/>
            </a:pPr>
            <a:r>
              <a:rPr lang="en-US" altLang="ja-JP" sz="2800" dirty="0">
                <a:latin typeface="UD デジタル 教科書体 NK-R" panose="02020400000000000000" pitchFamily="18" charset="-128"/>
                <a:ea typeface="UD デジタル 教科書体 NK-R" panose="02020400000000000000" pitchFamily="18" charset="-128"/>
              </a:rPr>
              <a:t>A.</a:t>
            </a:r>
            <a:r>
              <a:rPr lang="ja-JP" altLang="en-US" sz="2800" dirty="0">
                <a:latin typeface="UD デジタル 教科書体 NK-R" panose="02020400000000000000" pitchFamily="18" charset="-128"/>
                <a:ea typeface="UD デジタル 教科書体 NK-R" panose="02020400000000000000" pitchFamily="18" charset="-128"/>
              </a:rPr>
              <a:t>感染症の拡大・再発防止を通じて、</a:t>
            </a:r>
            <a:endParaRPr lang="en-US" altLang="ja-JP" sz="2800" dirty="0">
              <a:latin typeface="UD デジタル 教科書体 NK-R" panose="02020400000000000000" pitchFamily="18" charset="-128"/>
              <a:ea typeface="UD デジタル 教科書体 NK-R" panose="02020400000000000000" pitchFamily="18" charset="-128"/>
            </a:endParaRPr>
          </a:p>
          <a:p>
            <a:pPr marL="0" indent="0">
              <a:buNone/>
            </a:pPr>
            <a:r>
              <a:rPr lang="en-US" altLang="ja-JP" sz="2800" dirty="0">
                <a:latin typeface="UD デジタル 教科書体 NK-R" panose="02020400000000000000" pitchFamily="18" charset="-128"/>
                <a:ea typeface="UD デジタル 教科書体 NK-R" panose="02020400000000000000" pitchFamily="18" charset="-128"/>
              </a:rPr>
              <a:t>    </a:t>
            </a:r>
            <a:r>
              <a:rPr lang="ja-JP" altLang="en-US" sz="2800" dirty="0">
                <a:latin typeface="UD デジタル 教科書体 NK-R" panose="02020400000000000000" pitchFamily="18" charset="-128"/>
                <a:ea typeface="UD デジタル 教科書体 NK-R" panose="02020400000000000000" pitchFamily="18" charset="-128"/>
              </a:rPr>
              <a:t>利用者の健康を守るとともに、</a:t>
            </a:r>
            <a:endParaRPr lang="en-US" altLang="ja-JP" sz="2800" dirty="0">
              <a:latin typeface="UD デジタル 教科書体 NK-R" panose="02020400000000000000" pitchFamily="18" charset="-128"/>
              <a:ea typeface="UD デジタル 教科書体 NK-R" panose="02020400000000000000" pitchFamily="18" charset="-128"/>
            </a:endParaRPr>
          </a:p>
          <a:p>
            <a:pPr marL="0" indent="0">
              <a:buNone/>
            </a:pPr>
            <a:r>
              <a:rPr lang="en-US" altLang="ja-JP" sz="2800" dirty="0">
                <a:latin typeface="UD デジタル 教科書体 NK-R" panose="02020400000000000000" pitchFamily="18" charset="-128"/>
                <a:ea typeface="UD デジタル 教科書体 NK-R" panose="02020400000000000000" pitchFamily="18" charset="-128"/>
              </a:rPr>
              <a:t>    </a:t>
            </a:r>
            <a:r>
              <a:rPr lang="ja-JP" altLang="en-US" sz="2800" dirty="0">
                <a:latin typeface="UD デジタル 教科書体 NK-R" panose="02020400000000000000" pitchFamily="18" charset="-128"/>
                <a:ea typeface="UD デジタル 教科書体 NK-R" panose="02020400000000000000" pitchFamily="18" charset="-128"/>
              </a:rPr>
              <a:t>施設の機能を維持するため</a:t>
            </a:r>
          </a:p>
        </p:txBody>
      </p:sp>
    </p:spTree>
    <p:extLst>
      <p:ext uri="{BB962C8B-B14F-4D97-AF65-F5344CB8AC3E}">
        <p14:creationId xmlns:p14="http://schemas.microsoft.com/office/powerpoint/2010/main" val="1114530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869268" y="864108"/>
            <a:ext cx="7315200" cy="998559"/>
          </a:xfrm>
        </p:spPr>
        <p:txBody>
          <a:bodyPr>
            <a:normAutofit/>
          </a:bodyPr>
          <a:lstStyle/>
          <a:p>
            <a:pPr marL="0" indent="0">
              <a:buNone/>
            </a:pPr>
            <a:r>
              <a:rPr lang="ja-JP" altLang="en-US" sz="3200" dirty="0">
                <a:latin typeface="UD デジタル 教科書体 NK-R" panose="02020400000000000000" pitchFamily="18" charset="-128"/>
                <a:ea typeface="UD デジタル 教科書体 NK-R" panose="02020400000000000000" pitchFamily="18" charset="-128"/>
              </a:rPr>
              <a:t>感染症発生時の報告や調査の仕組み</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sp>
        <p:nvSpPr>
          <p:cNvPr id="4" name="楕円 3"/>
          <p:cNvSpPr/>
          <p:nvPr/>
        </p:nvSpPr>
        <p:spPr>
          <a:xfrm>
            <a:off x="4419599" y="2048933"/>
            <a:ext cx="1320800" cy="1286933"/>
          </a:xfrm>
          <a:prstGeom prst="ellipse">
            <a:avLst/>
          </a:prstGeom>
          <a:solidFill>
            <a:srgbClr val="4A66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rPr>
              <a:t>施設</a:t>
            </a:r>
          </a:p>
        </p:txBody>
      </p:sp>
      <p:sp>
        <p:nvSpPr>
          <p:cNvPr id="6" name="楕円 5"/>
          <p:cNvSpPr/>
          <p:nvPr/>
        </p:nvSpPr>
        <p:spPr>
          <a:xfrm>
            <a:off x="8551331" y="2048932"/>
            <a:ext cx="1320800" cy="1286933"/>
          </a:xfrm>
          <a:prstGeom prst="ellipse">
            <a:avLst/>
          </a:prstGeom>
          <a:solidFill>
            <a:srgbClr val="4A66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7" name="正方形/長方形 6"/>
          <p:cNvSpPr/>
          <p:nvPr/>
        </p:nvSpPr>
        <p:spPr>
          <a:xfrm>
            <a:off x="8551331" y="1866562"/>
            <a:ext cx="1320801" cy="1557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UD デジタル 教科書体 NK-R" panose="02020400000000000000" pitchFamily="18" charset="-128"/>
                <a:ea typeface="UD デジタル 教科書体 NK-R" panose="02020400000000000000" pitchFamily="18" charset="-128"/>
              </a:rPr>
              <a:t>区</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ctr"/>
            <a:r>
              <a:rPr kumimoji="1" lang="ja-JP" altLang="en-US" dirty="0">
                <a:latin typeface="UD デジタル 教科書体 NK-R" panose="02020400000000000000" pitchFamily="18" charset="-128"/>
                <a:ea typeface="UD デジタル 教科書体 NK-R" panose="02020400000000000000" pitchFamily="18" charset="-128"/>
              </a:rPr>
              <a:t>福祉保健</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ctr"/>
            <a:r>
              <a:rPr kumimoji="1" lang="ja-JP" altLang="en-US" dirty="0">
                <a:latin typeface="UD デジタル 教科書体 NK-R" panose="02020400000000000000" pitchFamily="18" charset="-128"/>
                <a:ea typeface="UD デジタル 教科書体 NK-R" panose="02020400000000000000" pitchFamily="18" charset="-128"/>
              </a:rPr>
              <a:t>センター</a:t>
            </a:r>
          </a:p>
        </p:txBody>
      </p:sp>
      <p:cxnSp>
        <p:nvCxnSpPr>
          <p:cNvPr id="9" name="直線矢印コネクタ 8"/>
          <p:cNvCxnSpPr/>
          <p:nvPr/>
        </p:nvCxnSpPr>
        <p:spPr>
          <a:xfrm flipV="1">
            <a:off x="5994400" y="2523062"/>
            <a:ext cx="2370667" cy="1693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6591293" y="2133592"/>
            <a:ext cx="956738" cy="355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⓵報告</a:t>
            </a:r>
          </a:p>
        </p:txBody>
      </p:sp>
      <p:cxnSp>
        <p:nvCxnSpPr>
          <p:cNvPr id="11" name="直線矢印コネクタ 10"/>
          <p:cNvCxnSpPr/>
          <p:nvPr/>
        </p:nvCxnSpPr>
        <p:spPr>
          <a:xfrm flipH="1">
            <a:off x="6004980" y="2810930"/>
            <a:ext cx="2343154" cy="1693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6335177" y="2929451"/>
            <a:ext cx="1521891" cy="355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②調査・助言</a:t>
            </a:r>
          </a:p>
        </p:txBody>
      </p:sp>
      <p:sp>
        <p:nvSpPr>
          <p:cNvPr id="18" name="下矢印 17"/>
          <p:cNvSpPr/>
          <p:nvPr/>
        </p:nvSpPr>
        <p:spPr>
          <a:xfrm>
            <a:off x="6827346" y="3424428"/>
            <a:ext cx="484632" cy="508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7264405" y="3539066"/>
            <a:ext cx="2607726" cy="3256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③感染対策の改善・強化</a:t>
            </a:r>
          </a:p>
        </p:txBody>
      </p:sp>
      <p:sp>
        <p:nvSpPr>
          <p:cNvPr id="20" name="正方形/長方形 19"/>
          <p:cNvSpPr/>
          <p:nvPr/>
        </p:nvSpPr>
        <p:spPr>
          <a:xfrm>
            <a:off x="4788433" y="4080922"/>
            <a:ext cx="4951944" cy="3725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感染症の拡大・再発防止、早期終息</a:t>
            </a:r>
          </a:p>
        </p:txBody>
      </p:sp>
      <p:sp>
        <p:nvSpPr>
          <p:cNvPr id="21" name="下矢印 20"/>
          <p:cNvSpPr/>
          <p:nvPr/>
        </p:nvSpPr>
        <p:spPr>
          <a:xfrm>
            <a:off x="5534027" y="4555054"/>
            <a:ext cx="484632" cy="508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a:off x="8269904" y="4555054"/>
            <a:ext cx="484632" cy="508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7344392" y="5288624"/>
            <a:ext cx="2362119" cy="423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rgbClr val="FF0000"/>
                </a:solidFill>
                <a:latin typeface="UD デジタル 教科書体 NK-R" panose="02020400000000000000" pitchFamily="18" charset="-128"/>
                <a:ea typeface="UD デジタル 教科書体 NK-R" panose="02020400000000000000" pitchFamily="18" charset="-128"/>
              </a:rPr>
              <a:t>施設の機能維持</a:t>
            </a:r>
          </a:p>
        </p:txBody>
      </p:sp>
      <p:sp>
        <p:nvSpPr>
          <p:cNvPr id="2" name="正方形/長方形 1"/>
          <p:cNvSpPr/>
          <p:nvPr/>
        </p:nvSpPr>
        <p:spPr>
          <a:xfrm>
            <a:off x="6591293" y="2033942"/>
            <a:ext cx="956738" cy="4910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4444396" y="5247455"/>
            <a:ext cx="2663894" cy="505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rgbClr val="FF0000"/>
                </a:solidFill>
                <a:latin typeface="UD デジタル 教科書体 NK-R" panose="02020400000000000000" pitchFamily="18" charset="-128"/>
                <a:ea typeface="UD デジタル 教科書体 NK-R" panose="02020400000000000000" pitchFamily="18" charset="-128"/>
              </a:rPr>
              <a:t>利用者の健康維持</a:t>
            </a:r>
          </a:p>
        </p:txBody>
      </p:sp>
    </p:spTree>
    <p:extLst>
      <p:ext uri="{BB962C8B-B14F-4D97-AF65-F5344CB8AC3E}">
        <p14:creationId xmlns:p14="http://schemas.microsoft.com/office/powerpoint/2010/main" val="10739270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①報告</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3" name="コンテンツ プレースホルダー 2"/>
          <p:cNvSpPr>
            <a:spLocks noGrp="1"/>
          </p:cNvSpPr>
          <p:nvPr>
            <p:ph idx="1"/>
          </p:nvPr>
        </p:nvSpPr>
        <p:spPr>
          <a:xfrm>
            <a:off x="3869268" y="745070"/>
            <a:ext cx="7315200" cy="694273"/>
          </a:xfrm>
        </p:spPr>
        <p:txBody>
          <a:bodyPr>
            <a:normAutofit/>
          </a:bodyPr>
          <a:lstStyle/>
          <a:p>
            <a:pPr marL="0" indent="0">
              <a:buNone/>
            </a:pPr>
            <a:r>
              <a:rPr lang="ja-JP" altLang="en-US" sz="3200" dirty="0">
                <a:latin typeface="UD デジタル 教科書体 NK-R" panose="02020400000000000000" pitchFamily="18" charset="-128"/>
                <a:ea typeface="UD デジタル 教科書体 NK-R" panose="02020400000000000000" pitchFamily="18" charset="-128"/>
              </a:rPr>
              <a:t>報告が必要な基準</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sp>
        <p:nvSpPr>
          <p:cNvPr id="4" name="コンテンツ プレースホルダー 2"/>
          <p:cNvSpPr txBox="1">
            <a:spLocks/>
          </p:cNvSpPr>
          <p:nvPr/>
        </p:nvSpPr>
        <p:spPr>
          <a:xfrm>
            <a:off x="3869268" y="1744131"/>
            <a:ext cx="7315200" cy="441960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endParaRPr lang="en-US" altLang="ja-JP" sz="3200" dirty="0">
              <a:latin typeface="UD デジタル 教科書体 NK-R" panose="02020400000000000000" pitchFamily="18" charset="-128"/>
              <a:ea typeface="UD デジタル 教科書体 NK-R" panose="02020400000000000000" pitchFamily="18" charset="-128"/>
            </a:endParaRPr>
          </a:p>
        </p:txBody>
      </p:sp>
      <p:sp>
        <p:nvSpPr>
          <p:cNvPr id="5" name="コンテンツ プレースホルダー 4">
            <a:extLst>
              <a:ext uri="{FF2B5EF4-FFF2-40B4-BE49-F238E27FC236}">
                <a16:creationId xmlns:a16="http://schemas.microsoft.com/office/drawing/2014/main" id="{1FD13D37-86C8-46F7-81D9-B2E9A634DA49}"/>
              </a:ext>
            </a:extLst>
          </p:cNvPr>
          <p:cNvSpPr txBox="1">
            <a:spLocks/>
          </p:cNvSpPr>
          <p:nvPr/>
        </p:nvSpPr>
        <p:spPr>
          <a:xfrm>
            <a:off x="3869268" y="1092206"/>
            <a:ext cx="7315200"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r>
              <a:rPr lang="ja-JP" altLang="en-US" sz="2400" dirty="0">
                <a:latin typeface="UD デジタル 教科書体 NK-R" panose="02020400000000000000" pitchFamily="18" charset="-128"/>
                <a:ea typeface="UD デジタル 教科書体 NK-R" panose="02020400000000000000" pitchFamily="18" charset="-128"/>
              </a:rPr>
              <a:t>同一の感染症もしくは食中毒による</a:t>
            </a:r>
            <a:r>
              <a:rPr lang="en-US" altLang="ja-JP" sz="2400" dirty="0">
                <a:latin typeface="UD デジタル 教科書体 NK-R" panose="02020400000000000000" pitchFamily="18" charset="-128"/>
                <a:ea typeface="UD デジタル 教科書体 NK-R" panose="02020400000000000000" pitchFamily="18" charset="-128"/>
              </a:rPr>
              <a:t>(</a:t>
            </a:r>
            <a:r>
              <a:rPr lang="ja-JP" altLang="en-US" sz="2400" dirty="0">
                <a:latin typeface="UD デジタル 教科書体 NK-R" panose="02020400000000000000" pitchFamily="18" charset="-128"/>
                <a:ea typeface="UD デジタル 教科書体 NK-R" panose="02020400000000000000" pitchFamily="18" charset="-128"/>
              </a:rPr>
              <a:t>又はそれらが疑われる</a:t>
            </a:r>
            <a:r>
              <a:rPr lang="en-US" altLang="ja-JP" sz="2400" dirty="0">
                <a:latin typeface="UD デジタル 教科書体 NK-R" panose="02020400000000000000" pitchFamily="18" charset="-128"/>
                <a:ea typeface="UD デジタル 教科書体 NK-R" panose="02020400000000000000" pitchFamily="18" charset="-128"/>
              </a:rPr>
              <a:t>)</a:t>
            </a:r>
            <a:r>
              <a:rPr lang="ja-JP" altLang="en-US" sz="2400" dirty="0">
                <a:solidFill>
                  <a:srgbClr val="FF0000"/>
                </a:solidFill>
                <a:latin typeface="UD デジタル 教科書体 NK-R" panose="02020400000000000000" pitchFamily="18" charset="-128"/>
                <a:ea typeface="UD デジタル 教科書体 NK-R" panose="02020400000000000000" pitchFamily="18" charset="-128"/>
              </a:rPr>
              <a:t>死亡者又は重症患者が１週間に２名以上発生</a:t>
            </a:r>
            <a:r>
              <a:rPr lang="ja-JP" altLang="en-US" sz="2400" dirty="0">
                <a:latin typeface="UD デジタル 教科書体 NK-R" panose="02020400000000000000" pitchFamily="18" charset="-128"/>
                <a:ea typeface="UD デジタル 教科書体 NK-R" panose="02020400000000000000" pitchFamily="18" charset="-128"/>
              </a:rPr>
              <a:t>したとき</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同一の感染症もしくは食中毒の患者、又はそれらが疑われる者が</a:t>
            </a:r>
            <a:r>
              <a:rPr lang="ja-JP" altLang="en-US" sz="2400" dirty="0">
                <a:solidFill>
                  <a:srgbClr val="FF0000"/>
                </a:solidFill>
                <a:latin typeface="UD デジタル 教科書体 NK-R" panose="02020400000000000000" pitchFamily="18" charset="-128"/>
                <a:ea typeface="UD デジタル 教科書体 NK-R" panose="02020400000000000000" pitchFamily="18" charset="-128"/>
              </a:rPr>
              <a:t>１０名以上又は全利用者の半数以上発生</a:t>
            </a:r>
            <a:r>
              <a:rPr lang="ja-JP" altLang="en-US" sz="2400" dirty="0">
                <a:latin typeface="UD デジタル 教科書体 NK-R" panose="02020400000000000000" pitchFamily="18" charset="-128"/>
                <a:ea typeface="UD デジタル 教科書体 NK-R" panose="02020400000000000000" pitchFamily="18" charset="-128"/>
              </a:rPr>
              <a:t>した場合</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上記に該当しなくても、通常の発生動向を上回り、施設長が報告が必要と判断したとき</a:t>
            </a:r>
            <a:endParaRPr lang="en-US" altLang="ja-JP" sz="2400" dirty="0">
              <a:latin typeface="UD デジタル 教科書体 NK-R" panose="02020400000000000000" pitchFamily="18" charset="-128"/>
              <a:ea typeface="UD デジタル 教科書体 NK-R" panose="02020400000000000000" pitchFamily="18" charset="-128"/>
            </a:endParaRPr>
          </a:p>
        </p:txBody>
      </p:sp>
      <p:sp>
        <p:nvSpPr>
          <p:cNvPr id="6" name="角丸四角形 5"/>
          <p:cNvSpPr/>
          <p:nvPr/>
        </p:nvSpPr>
        <p:spPr>
          <a:xfrm>
            <a:off x="3284651" y="5939934"/>
            <a:ext cx="8484433" cy="2151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参考：「社会福祉施設における感染症等発生時に係る報告について」の一部改正について</a:t>
            </a:r>
          </a:p>
        </p:txBody>
      </p:sp>
      <p:sp>
        <p:nvSpPr>
          <p:cNvPr id="7" name="角丸四角形 6"/>
          <p:cNvSpPr/>
          <p:nvPr/>
        </p:nvSpPr>
        <p:spPr>
          <a:xfrm>
            <a:off x="3734356" y="6155069"/>
            <a:ext cx="6071017" cy="31503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（令和５年４月</a:t>
            </a:r>
            <a:r>
              <a:rPr kumimoji="1" lang="en-US" altLang="ja-JP" sz="16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28</a:t>
            </a:r>
            <a:r>
              <a:rPr kumimoji="1" lang="ja-JP" altLang="en-US" sz="16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日　厚生労働省健康局　健発</a:t>
            </a:r>
            <a:r>
              <a:rPr kumimoji="1" lang="en-US" altLang="ja-JP" sz="16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0428</a:t>
            </a:r>
            <a:r>
              <a:rPr kumimoji="1" lang="ja-JP" altLang="en-US" sz="16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第３号）</a:t>
            </a:r>
          </a:p>
        </p:txBody>
      </p:sp>
    </p:spTree>
    <p:extLst>
      <p:ext uri="{BB962C8B-B14F-4D97-AF65-F5344CB8AC3E}">
        <p14:creationId xmlns:p14="http://schemas.microsoft.com/office/powerpoint/2010/main" val="856125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①報告</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3" name="コンテンツ プレースホルダー 2"/>
          <p:cNvSpPr>
            <a:spLocks noGrp="1"/>
          </p:cNvSpPr>
          <p:nvPr>
            <p:ph idx="1"/>
          </p:nvPr>
        </p:nvSpPr>
        <p:spPr>
          <a:xfrm>
            <a:off x="3869268" y="745070"/>
            <a:ext cx="7315200" cy="694273"/>
          </a:xfrm>
        </p:spPr>
        <p:txBody>
          <a:bodyPr>
            <a:normAutofit/>
          </a:bodyPr>
          <a:lstStyle/>
          <a:p>
            <a:pPr marL="0" indent="0">
              <a:buNone/>
            </a:pPr>
            <a:r>
              <a:rPr lang="ja-JP" altLang="en-US" sz="3200" dirty="0">
                <a:latin typeface="UD デジタル 教科書体 NK-R" panose="02020400000000000000" pitchFamily="18" charset="-128"/>
                <a:ea typeface="UD デジタル 教科書体 NK-R" panose="02020400000000000000" pitchFamily="18" charset="-128"/>
              </a:rPr>
              <a:t>報告が必要なものの例</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sp>
        <p:nvSpPr>
          <p:cNvPr id="4" name="コンテンツ プレースホルダー 2"/>
          <p:cNvSpPr txBox="1">
            <a:spLocks/>
          </p:cNvSpPr>
          <p:nvPr/>
        </p:nvSpPr>
        <p:spPr>
          <a:xfrm>
            <a:off x="3869268" y="1744130"/>
            <a:ext cx="7315200" cy="5113869"/>
          </a:xfrm>
          <a:prstGeom prst="rect">
            <a:avLst/>
          </a:prstGeom>
        </p:spPr>
        <p:txBody>
          <a:bodyPr vert="horz" lIns="91440" tIns="45720" rIns="91440" bIns="45720"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r>
              <a:rPr lang="ja-JP" altLang="en-US" sz="2400" dirty="0">
                <a:latin typeface="UD デジタル 教科書体 NK-R" panose="02020400000000000000" pitchFamily="18" charset="-128"/>
                <a:ea typeface="UD デジタル 教科書体 NK-R" panose="02020400000000000000" pitchFamily="18" charset="-128"/>
              </a:rPr>
              <a:t>感染性胃腸炎</a:t>
            </a:r>
            <a:r>
              <a:rPr lang="en-US" altLang="ja-JP" sz="2400" dirty="0">
                <a:latin typeface="UD デジタル 教科書体 NK-R" panose="02020400000000000000" pitchFamily="18" charset="-128"/>
                <a:ea typeface="UD デジタル 教科書体 NK-R" panose="02020400000000000000" pitchFamily="18" charset="-128"/>
              </a:rPr>
              <a:t>【</a:t>
            </a:r>
            <a:r>
              <a:rPr lang="ja-JP" altLang="en-US" sz="2400" dirty="0">
                <a:latin typeface="UD デジタル 教科書体 NK-R" panose="02020400000000000000" pitchFamily="18" charset="-128"/>
                <a:ea typeface="UD デジタル 教科書体 NK-R" panose="02020400000000000000" pitchFamily="18" charset="-128"/>
              </a:rPr>
              <a:t>嘔吐・下痢症状</a:t>
            </a:r>
            <a:r>
              <a:rPr lang="en-US" altLang="ja-JP" sz="2400" dirty="0">
                <a:latin typeface="UD デジタル 教科書体 NK-R" panose="02020400000000000000" pitchFamily="18" charset="-128"/>
                <a:ea typeface="UD デジタル 教科書体 NK-R" panose="02020400000000000000" pitchFamily="18" charset="-128"/>
              </a:rPr>
              <a:t>】</a:t>
            </a:r>
          </a:p>
          <a:p>
            <a:pPr marL="0" indent="0">
              <a:buNone/>
            </a:pPr>
            <a:r>
              <a:rPr lang="ja-JP" altLang="en-US" sz="2400" dirty="0">
                <a:latin typeface="UD デジタル 教科書体 NK-R" panose="02020400000000000000" pitchFamily="18" charset="-128"/>
                <a:ea typeface="UD デジタル 教科書体 NK-R" panose="02020400000000000000" pitchFamily="18" charset="-128"/>
              </a:rPr>
              <a:t>　→ノロウイルス、サポウイルス、アデノウイルス等</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None/>
            </a:pPr>
            <a:endParaRPr lang="en-US" altLang="ja-JP" sz="1800" dirty="0"/>
          </a:p>
          <a:p>
            <a:r>
              <a:rPr lang="ja-JP" altLang="en-US" sz="2400" dirty="0">
                <a:latin typeface="UD デジタル 教科書体 NK-R" panose="02020400000000000000" pitchFamily="18" charset="-128"/>
                <a:ea typeface="UD デジタル 教科書体 NK-R" panose="02020400000000000000" pitchFamily="18" charset="-128"/>
              </a:rPr>
              <a:t>インフルエンザ</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None/>
            </a:pPr>
            <a:endParaRPr lang="en-US" altLang="ja-JP" sz="18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新型コロナウイルス感染症</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18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腸管出血性大腸菌感染症</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2400" dirty="0">
                <a:latin typeface="UD デジタル 教科書体 NK-R" panose="02020400000000000000" pitchFamily="18" charset="-128"/>
                <a:ea typeface="UD デジタル 教科書体 NK-R" panose="02020400000000000000" pitchFamily="18" charset="-128"/>
              </a:rPr>
              <a:t>　→利用者が発症した例、</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2400" dirty="0">
                <a:latin typeface="UD デジタル 教科書体 NK-R" panose="02020400000000000000" pitchFamily="18" charset="-128"/>
                <a:ea typeface="UD デジタル 教科書体 NK-R" panose="02020400000000000000" pitchFamily="18" charset="-128"/>
              </a:rPr>
              <a:t>　　　職員の</a:t>
            </a:r>
            <a:r>
              <a:rPr lang="ja-JP" altLang="en-US" sz="2400" dirty="0">
                <a:highlight>
                  <a:srgbClr val="FFFF00"/>
                </a:highlight>
                <a:latin typeface="UD デジタル 教科書体 NK-R" panose="02020400000000000000" pitchFamily="18" charset="-128"/>
                <a:ea typeface="UD デジタル 教科書体 NK-R" panose="02020400000000000000" pitchFamily="18" charset="-128"/>
              </a:rPr>
              <a:t>定期検便</a:t>
            </a:r>
            <a:r>
              <a:rPr lang="ja-JP" altLang="en-US" sz="2400" dirty="0">
                <a:latin typeface="UD デジタル 教科書体 NK-R" panose="02020400000000000000" pitchFamily="18" charset="-128"/>
                <a:ea typeface="UD デジタル 教科書体 NK-R" panose="02020400000000000000" pitchFamily="18" charset="-128"/>
              </a:rPr>
              <a:t>で検出した例</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2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993881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①報告</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3" name="コンテンツ プレースホルダー 2"/>
          <p:cNvSpPr>
            <a:spLocks noGrp="1"/>
          </p:cNvSpPr>
          <p:nvPr>
            <p:ph idx="1"/>
          </p:nvPr>
        </p:nvSpPr>
        <p:spPr>
          <a:xfrm>
            <a:off x="3869268" y="745070"/>
            <a:ext cx="7315200" cy="694273"/>
          </a:xfrm>
        </p:spPr>
        <p:txBody>
          <a:bodyPr>
            <a:normAutofit/>
          </a:bodyPr>
          <a:lstStyle/>
          <a:p>
            <a:pPr marL="0" indent="0">
              <a:buNone/>
            </a:pPr>
            <a:r>
              <a:rPr lang="ja-JP" altLang="en-US" sz="3200" dirty="0">
                <a:latin typeface="UD デジタル 教科書体 NK-R" panose="02020400000000000000" pitchFamily="18" charset="-128"/>
                <a:ea typeface="UD デジタル 教科書体 NK-R" panose="02020400000000000000" pitchFamily="18" charset="-128"/>
              </a:rPr>
              <a:t>報告する内容</a:t>
            </a:r>
          </a:p>
        </p:txBody>
      </p:sp>
      <p:sp>
        <p:nvSpPr>
          <p:cNvPr id="4" name="コンテンツ プレースホルダー 2"/>
          <p:cNvSpPr txBox="1">
            <a:spLocks/>
          </p:cNvSpPr>
          <p:nvPr/>
        </p:nvSpPr>
        <p:spPr>
          <a:xfrm>
            <a:off x="3869268" y="1744131"/>
            <a:ext cx="7315200" cy="4419600"/>
          </a:xfrm>
          <a:prstGeom prst="rect">
            <a:avLst/>
          </a:prstGeom>
        </p:spPr>
        <p:txBody>
          <a:bodyPr vert="horz" lIns="91440" tIns="45720" rIns="91440" bIns="45720"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r>
              <a:rPr lang="ja-JP" altLang="en-US" sz="2400" dirty="0">
                <a:latin typeface="UD デジタル 教科書体 NK-R" panose="02020400000000000000" pitchFamily="18" charset="-128"/>
                <a:ea typeface="UD デジタル 教科書体 NK-R" panose="02020400000000000000" pitchFamily="18" charset="-128"/>
              </a:rPr>
              <a:t>感染症の発生時期（初発）</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報告日までの経過</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発症者の症状、ユニットや部屋</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発症者同士の関係性や接触する機会の有無</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医療機関から受けている診断名</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家族等への周知状況　　　　　　　等</a:t>
            </a:r>
            <a:endParaRPr lang="en-US" altLang="ja-JP" sz="2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4054147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①報告</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3" name="コンテンツ プレースホルダー 2"/>
          <p:cNvSpPr>
            <a:spLocks noGrp="1"/>
          </p:cNvSpPr>
          <p:nvPr>
            <p:ph idx="1"/>
          </p:nvPr>
        </p:nvSpPr>
        <p:spPr>
          <a:xfrm>
            <a:off x="3869268" y="869423"/>
            <a:ext cx="7560732" cy="891328"/>
          </a:xfrm>
        </p:spPr>
        <p:txBody>
          <a:bodyPr>
            <a:normAutofit fontScale="77500" lnSpcReduction="20000"/>
          </a:bodyPr>
          <a:lstStyle/>
          <a:p>
            <a:pPr marL="0" indent="0">
              <a:lnSpc>
                <a:spcPct val="120000"/>
              </a:lnSpc>
              <a:buNone/>
            </a:pPr>
            <a:r>
              <a:rPr lang="ja-JP" altLang="en-US" sz="3200" dirty="0">
                <a:latin typeface="UD デジタル 教科書体 NK-R" panose="02020400000000000000" pitchFamily="18" charset="-128"/>
                <a:ea typeface="UD デジタル 教科書体 NK-R" panose="02020400000000000000" pitchFamily="18" charset="-128"/>
              </a:rPr>
              <a:t>介護事業所・高齢者施設・障害者施設等における感染状況報告</a:t>
            </a:r>
          </a:p>
        </p:txBody>
      </p:sp>
      <p:sp>
        <p:nvSpPr>
          <p:cNvPr id="6" name="コンテンツ プレースホルダー 2"/>
          <p:cNvSpPr txBox="1">
            <a:spLocks/>
          </p:cNvSpPr>
          <p:nvPr/>
        </p:nvSpPr>
        <p:spPr>
          <a:xfrm>
            <a:off x="3869268" y="1663866"/>
            <a:ext cx="3652409" cy="960798"/>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None/>
            </a:pPr>
            <a:r>
              <a:rPr lang="ja-JP" altLang="en-US" sz="2400" dirty="0">
                <a:latin typeface="UD デジタル 教科書体 NK-R" panose="02020400000000000000" pitchFamily="18" charset="-128"/>
                <a:ea typeface="UD デジタル 教科書体 NK-R" panose="02020400000000000000" pitchFamily="18" charset="-128"/>
              </a:rPr>
              <a:t>こちらの報告書を記載し、</a:t>
            </a:r>
            <a:endParaRPr lang="en-US" altLang="ja-JP" sz="2400" dirty="0">
              <a:latin typeface="UD デジタル 教科書体 NK-R" panose="02020400000000000000" pitchFamily="18" charset="-128"/>
              <a:ea typeface="UD デジタル 教科書体 NK-R" panose="02020400000000000000" pitchFamily="18" charset="-128"/>
            </a:endParaRPr>
          </a:p>
        </p:txBody>
      </p:sp>
      <p:sp>
        <p:nvSpPr>
          <p:cNvPr id="7" name="コンテンツ プレースホルダー 2"/>
          <p:cNvSpPr txBox="1">
            <a:spLocks/>
          </p:cNvSpPr>
          <p:nvPr/>
        </p:nvSpPr>
        <p:spPr>
          <a:xfrm>
            <a:off x="3869268" y="2249551"/>
            <a:ext cx="4021665" cy="840509"/>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None/>
            </a:pPr>
            <a:r>
              <a:rPr lang="ja-JP" altLang="en-US" sz="2400" dirty="0">
                <a:solidFill>
                  <a:srgbClr val="FF0000"/>
                </a:solidFill>
                <a:latin typeface="UD デジタル 教科書体 NK-R" panose="02020400000000000000" pitchFamily="18" charset="-128"/>
                <a:ea typeface="UD デジタル 教科書体 NK-R" panose="02020400000000000000" pitchFamily="18" charset="-128"/>
              </a:rPr>
              <a:t>港南区役所福祉保健課</a:t>
            </a:r>
            <a:endParaRPr lang="en-US" altLang="ja-JP" sz="24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8" name="コンテンツ プレースホルダー 2"/>
          <p:cNvSpPr txBox="1">
            <a:spLocks/>
          </p:cNvSpPr>
          <p:nvPr/>
        </p:nvSpPr>
        <p:spPr>
          <a:xfrm>
            <a:off x="7202913" y="2376172"/>
            <a:ext cx="4384484" cy="587266"/>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None/>
            </a:pPr>
            <a:r>
              <a:rPr lang="en-US" altLang="ja-JP" dirty="0">
                <a:solidFill>
                  <a:srgbClr val="FF0000"/>
                </a:solidFill>
                <a:latin typeface="UD デジタル 教科書体 NK-R" panose="02020400000000000000" pitchFamily="18" charset="-128"/>
                <a:ea typeface="UD デジタル 教科書体 NK-R" panose="02020400000000000000" pitchFamily="18" charset="-128"/>
              </a:rPr>
              <a:t>kn-kenko@city.yokohama.jp</a:t>
            </a:r>
            <a:endParaRPr lang="en-US" altLang="ja-JP" sz="24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1" name="角丸四角形 10"/>
          <p:cNvSpPr/>
          <p:nvPr/>
        </p:nvSpPr>
        <p:spPr>
          <a:xfrm>
            <a:off x="9395155" y="5516824"/>
            <a:ext cx="2301623" cy="531847"/>
          </a:xfrm>
          <a:prstGeom prst="round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港南区　感染症　報告</a:t>
            </a:r>
          </a:p>
        </p:txBody>
      </p:sp>
      <p:sp>
        <p:nvSpPr>
          <p:cNvPr id="12" name="角丸四角形 11"/>
          <p:cNvSpPr/>
          <p:nvPr/>
        </p:nvSpPr>
        <p:spPr>
          <a:xfrm>
            <a:off x="8674177" y="5518778"/>
            <a:ext cx="720978" cy="531847"/>
          </a:xfrm>
          <a:prstGeom prst="roundRect">
            <a:avLst/>
          </a:prstGeom>
          <a:solidFill>
            <a:schemeClr val="bg1">
              <a:lumMod val="9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検索</a:t>
            </a:r>
          </a:p>
        </p:txBody>
      </p:sp>
      <p:sp>
        <p:nvSpPr>
          <p:cNvPr id="13" name="角丸四角形 12"/>
          <p:cNvSpPr/>
          <p:nvPr/>
        </p:nvSpPr>
        <p:spPr>
          <a:xfrm>
            <a:off x="8527134" y="5056265"/>
            <a:ext cx="2214686" cy="53184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様式のダウンロード</a:t>
            </a:r>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6315" y="4134756"/>
            <a:ext cx="4545567" cy="1952818"/>
          </a:xfrm>
          <a:prstGeom prst="rect">
            <a:avLst/>
          </a:prstGeom>
        </p:spPr>
      </p:pic>
      <p:sp>
        <p:nvSpPr>
          <p:cNvPr id="15" name="コンテンツ プレースホルダー 2"/>
          <p:cNvSpPr txBox="1">
            <a:spLocks/>
          </p:cNvSpPr>
          <p:nvPr/>
        </p:nvSpPr>
        <p:spPr>
          <a:xfrm>
            <a:off x="3869268" y="2641042"/>
            <a:ext cx="4021665" cy="840509"/>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None/>
            </a:pPr>
            <a:r>
              <a:rPr lang="ja-JP" altLang="en-US" sz="2400" dirty="0">
                <a:solidFill>
                  <a:srgbClr val="FF0000"/>
                </a:solidFill>
                <a:latin typeface="UD デジタル 教科書体 NK-R" panose="02020400000000000000" pitchFamily="18" charset="-128"/>
                <a:ea typeface="UD デジタル 教科書体 NK-R" panose="02020400000000000000" pitchFamily="18" charset="-128"/>
              </a:rPr>
              <a:t>健康福祉局高齢健康福祉部</a:t>
            </a:r>
            <a:endParaRPr lang="en-US" altLang="ja-JP" sz="24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6" name="コンテンツ プレースホルダー 2"/>
          <p:cNvSpPr txBox="1">
            <a:spLocks/>
          </p:cNvSpPr>
          <p:nvPr/>
        </p:nvSpPr>
        <p:spPr>
          <a:xfrm>
            <a:off x="7792526" y="2751039"/>
            <a:ext cx="4384484" cy="587266"/>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None/>
            </a:pPr>
            <a:r>
              <a:rPr lang="en-US" altLang="ja-JP" dirty="0">
                <a:solidFill>
                  <a:srgbClr val="FF0000"/>
                </a:solidFill>
                <a:latin typeface="UD デジタル 教科書体 NK-R" panose="02020400000000000000" pitchFamily="18" charset="-128"/>
                <a:ea typeface="UD デジタル 教科書体 NK-R" panose="02020400000000000000" pitchFamily="18" charset="-128"/>
              </a:rPr>
              <a:t>kf-corona@city.yokohama.jp</a:t>
            </a:r>
          </a:p>
        </p:txBody>
      </p:sp>
      <p:sp>
        <p:nvSpPr>
          <p:cNvPr id="17" name="コンテンツ プレースホルダー 2"/>
          <p:cNvSpPr txBox="1">
            <a:spLocks/>
          </p:cNvSpPr>
          <p:nvPr/>
        </p:nvSpPr>
        <p:spPr>
          <a:xfrm>
            <a:off x="3869268" y="3111569"/>
            <a:ext cx="4021665" cy="960798"/>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marL="0" indent="0">
              <a:buNone/>
            </a:pPr>
            <a:r>
              <a:rPr lang="ja-JP" altLang="en-US" sz="2400" dirty="0" err="1">
                <a:latin typeface="UD デジタル 教科書体 NK-R" panose="02020400000000000000" pitchFamily="18" charset="-128"/>
                <a:ea typeface="UD デジタル 教科書体 NK-R" panose="02020400000000000000" pitchFamily="18" charset="-128"/>
              </a:rPr>
              <a:t>まで</a:t>
            </a:r>
            <a:r>
              <a:rPr lang="ja-JP" altLang="en-US" sz="2400" dirty="0">
                <a:latin typeface="UD デジタル 教科書体 NK-R" panose="02020400000000000000" pitchFamily="18" charset="-128"/>
                <a:ea typeface="UD デジタル 教科書体 NK-R" panose="02020400000000000000" pitchFamily="18" charset="-128"/>
              </a:rPr>
              <a:t>送付をお願いいたします。</a:t>
            </a:r>
            <a:endParaRPr lang="en-US" altLang="ja-JP" sz="2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p:cNvSpPr txBox="1"/>
          <p:nvPr/>
        </p:nvSpPr>
        <p:spPr>
          <a:xfrm>
            <a:off x="3913512" y="507624"/>
            <a:ext cx="2388751" cy="338554"/>
          </a:xfrm>
          <a:prstGeom prst="rect">
            <a:avLst/>
          </a:prstGeom>
          <a:noFill/>
        </p:spPr>
        <p:txBody>
          <a:bodyPr wrap="square" rtlCol="0">
            <a:spAutoFit/>
          </a:bodyPr>
          <a:lstStyle/>
          <a:p>
            <a:r>
              <a:rPr kumimoji="1" lang="ja-JP" altLang="en-US" sz="1600" b="1" dirty="0">
                <a:solidFill>
                  <a:srgbClr val="4A66AC"/>
                </a:solidFill>
                <a:latin typeface="UD デジタル 教科書体 NK-R" panose="02020400000000000000" pitchFamily="18" charset="-128"/>
                <a:ea typeface="UD デジタル 教科書体 NK-R" panose="02020400000000000000" pitchFamily="18" charset="-128"/>
              </a:rPr>
              <a:t>新型コロナウイルス専用</a:t>
            </a:r>
            <a:endParaRPr kumimoji="1" lang="en-US" altLang="ja-JP" sz="1600" b="1" dirty="0">
              <a:solidFill>
                <a:srgbClr val="4A66AC"/>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559551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869268" y="864108"/>
            <a:ext cx="7315200" cy="998559"/>
          </a:xfrm>
        </p:spPr>
        <p:txBody>
          <a:bodyPr>
            <a:normAutofit/>
          </a:bodyPr>
          <a:lstStyle/>
          <a:p>
            <a:pPr marL="0" indent="0">
              <a:buNone/>
            </a:pPr>
            <a:r>
              <a:rPr lang="ja-JP" altLang="en-US" sz="3200" dirty="0">
                <a:latin typeface="UD デジタル 教科書体 NK-R" panose="02020400000000000000" pitchFamily="18" charset="-128"/>
                <a:ea typeface="UD デジタル 教科書体 NK-R" panose="02020400000000000000" pitchFamily="18" charset="-128"/>
              </a:rPr>
              <a:t>感染症発生時の報告や調査の仕組み</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sp>
        <p:nvSpPr>
          <p:cNvPr id="4" name="楕円 3"/>
          <p:cNvSpPr/>
          <p:nvPr/>
        </p:nvSpPr>
        <p:spPr>
          <a:xfrm>
            <a:off x="4419599" y="2048933"/>
            <a:ext cx="1320800" cy="1286933"/>
          </a:xfrm>
          <a:prstGeom prst="ellipse">
            <a:avLst/>
          </a:prstGeom>
          <a:solidFill>
            <a:srgbClr val="4A66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rPr>
              <a:t>施設</a:t>
            </a:r>
          </a:p>
        </p:txBody>
      </p:sp>
      <p:sp>
        <p:nvSpPr>
          <p:cNvPr id="6" name="楕円 5"/>
          <p:cNvSpPr/>
          <p:nvPr/>
        </p:nvSpPr>
        <p:spPr>
          <a:xfrm>
            <a:off x="8551331" y="2048932"/>
            <a:ext cx="1320800" cy="1286933"/>
          </a:xfrm>
          <a:prstGeom prst="ellipse">
            <a:avLst/>
          </a:prstGeom>
          <a:solidFill>
            <a:srgbClr val="4A66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7" name="正方形/長方形 6"/>
          <p:cNvSpPr/>
          <p:nvPr/>
        </p:nvSpPr>
        <p:spPr>
          <a:xfrm>
            <a:off x="8551331" y="1866562"/>
            <a:ext cx="1320801" cy="1557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UD デジタル 教科書体 NK-R" panose="02020400000000000000" pitchFamily="18" charset="-128"/>
                <a:ea typeface="UD デジタル 教科書体 NK-R" panose="02020400000000000000" pitchFamily="18" charset="-128"/>
              </a:rPr>
              <a:t>区</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ctr"/>
            <a:r>
              <a:rPr kumimoji="1" lang="ja-JP" altLang="en-US" dirty="0">
                <a:latin typeface="UD デジタル 教科書体 NK-R" panose="02020400000000000000" pitchFamily="18" charset="-128"/>
                <a:ea typeface="UD デジタル 教科書体 NK-R" panose="02020400000000000000" pitchFamily="18" charset="-128"/>
              </a:rPr>
              <a:t>福祉保健</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ctr"/>
            <a:r>
              <a:rPr kumimoji="1" lang="ja-JP" altLang="en-US" dirty="0">
                <a:latin typeface="UD デジタル 教科書体 NK-R" panose="02020400000000000000" pitchFamily="18" charset="-128"/>
                <a:ea typeface="UD デジタル 教科書体 NK-R" panose="02020400000000000000" pitchFamily="18" charset="-128"/>
              </a:rPr>
              <a:t>センター</a:t>
            </a:r>
          </a:p>
        </p:txBody>
      </p:sp>
      <p:cxnSp>
        <p:nvCxnSpPr>
          <p:cNvPr id="9" name="直線矢印コネクタ 8"/>
          <p:cNvCxnSpPr/>
          <p:nvPr/>
        </p:nvCxnSpPr>
        <p:spPr>
          <a:xfrm flipV="1">
            <a:off x="5994400" y="2523062"/>
            <a:ext cx="2370667" cy="1693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6591293" y="2133592"/>
            <a:ext cx="956738" cy="355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⓵報告</a:t>
            </a:r>
          </a:p>
        </p:txBody>
      </p:sp>
      <p:cxnSp>
        <p:nvCxnSpPr>
          <p:cNvPr id="11" name="直線矢印コネクタ 10"/>
          <p:cNvCxnSpPr/>
          <p:nvPr/>
        </p:nvCxnSpPr>
        <p:spPr>
          <a:xfrm flipH="1">
            <a:off x="6004980" y="2810930"/>
            <a:ext cx="2343154" cy="1693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6335177" y="2929451"/>
            <a:ext cx="1521891" cy="355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②調査・助言</a:t>
            </a:r>
          </a:p>
        </p:txBody>
      </p:sp>
      <p:sp>
        <p:nvSpPr>
          <p:cNvPr id="18" name="下矢印 17"/>
          <p:cNvSpPr/>
          <p:nvPr/>
        </p:nvSpPr>
        <p:spPr>
          <a:xfrm>
            <a:off x="6827346" y="3424428"/>
            <a:ext cx="484632" cy="508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7264405" y="3539066"/>
            <a:ext cx="2607726" cy="3256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③感染対策の改善・強化</a:t>
            </a:r>
          </a:p>
        </p:txBody>
      </p:sp>
      <p:sp>
        <p:nvSpPr>
          <p:cNvPr id="20" name="正方形/長方形 19"/>
          <p:cNvSpPr/>
          <p:nvPr/>
        </p:nvSpPr>
        <p:spPr>
          <a:xfrm>
            <a:off x="4788433" y="4080922"/>
            <a:ext cx="4951944" cy="3725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rPr>
              <a:t>感染症の拡大・再発防止、早期終息</a:t>
            </a:r>
          </a:p>
        </p:txBody>
      </p:sp>
      <p:sp>
        <p:nvSpPr>
          <p:cNvPr id="21" name="下矢印 20"/>
          <p:cNvSpPr/>
          <p:nvPr/>
        </p:nvSpPr>
        <p:spPr>
          <a:xfrm>
            <a:off x="5534027" y="4555054"/>
            <a:ext cx="484632" cy="508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a:off x="8269904" y="4555054"/>
            <a:ext cx="484632" cy="508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7344392" y="5288624"/>
            <a:ext cx="2362119" cy="423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rgbClr val="FF0000"/>
                </a:solidFill>
                <a:latin typeface="UD デジタル 教科書体 NK-R" panose="02020400000000000000" pitchFamily="18" charset="-128"/>
                <a:ea typeface="UD デジタル 教科書体 NK-R" panose="02020400000000000000" pitchFamily="18" charset="-128"/>
              </a:rPr>
              <a:t>施設の機能維持</a:t>
            </a:r>
          </a:p>
        </p:txBody>
      </p:sp>
      <p:sp>
        <p:nvSpPr>
          <p:cNvPr id="25" name="正方形/長方形 24"/>
          <p:cNvSpPr/>
          <p:nvPr/>
        </p:nvSpPr>
        <p:spPr>
          <a:xfrm>
            <a:off x="6348976" y="2827863"/>
            <a:ext cx="1508091" cy="4910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4444396" y="5247455"/>
            <a:ext cx="2663894" cy="505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rgbClr val="FF0000"/>
                </a:solidFill>
                <a:latin typeface="UD デジタル 教科書体 NK-R" panose="02020400000000000000" pitchFamily="18" charset="-128"/>
                <a:ea typeface="UD デジタル 教科書体 NK-R" panose="02020400000000000000" pitchFamily="18" charset="-128"/>
              </a:rPr>
              <a:t>利用者の健康維持</a:t>
            </a:r>
          </a:p>
        </p:txBody>
      </p:sp>
    </p:spTree>
    <p:extLst>
      <p:ext uri="{BB962C8B-B14F-4D97-AF65-F5344CB8AC3E}">
        <p14:creationId xmlns:p14="http://schemas.microsoft.com/office/powerpoint/2010/main" val="384113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theme/theme1.xml><?xml version="1.0" encoding="utf-8"?>
<a:theme xmlns:a="http://schemas.openxmlformats.org/drawingml/2006/main" name="フレーム">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フレーム">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3427</TotalTime>
  <Words>2777</Words>
  <Application>Microsoft Office PowerPoint</Application>
  <PresentationFormat>ワイド画面</PresentationFormat>
  <Paragraphs>288</Paragraphs>
  <Slides>20</Slides>
  <Notes>20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UD デジタル 教科書体 NK-R</vt:lpstr>
      <vt:lpstr>游ゴシック</vt:lpstr>
      <vt:lpstr>Corbel</vt:lpstr>
      <vt:lpstr>Wingdings 2</vt:lpstr>
      <vt:lpstr>フレーム</vt:lpstr>
      <vt:lpstr>PowerPoint プレゼンテーション</vt:lpstr>
      <vt:lpstr>はじめに</vt:lpstr>
      <vt:lpstr>はじめに</vt:lpstr>
      <vt:lpstr>PowerPoint プレゼンテーション</vt:lpstr>
      <vt:lpstr>①報告</vt:lpstr>
      <vt:lpstr>①報告</vt:lpstr>
      <vt:lpstr>①報告</vt:lpstr>
      <vt:lpstr>①報告</vt:lpstr>
      <vt:lpstr>PowerPoint プレゼンテーション</vt:lpstr>
      <vt:lpstr>②調査・助言</vt:lpstr>
      <vt:lpstr>②調査・助言</vt:lpstr>
      <vt:lpstr>②調査・助言</vt:lpstr>
      <vt:lpstr>PowerPoint プレゼンテーション</vt:lpstr>
      <vt:lpstr>③感染症対策 の改善・強化</vt:lpstr>
      <vt:lpstr>参考</vt:lpstr>
      <vt:lpstr>参考</vt:lpstr>
      <vt:lpstr>参考</vt:lpstr>
      <vt:lpstr>参考</vt:lpstr>
      <vt:lpstr>参考</vt:lpstr>
      <vt:lpstr>参考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感染症等発生報告・調査時のお願い</dc:title>
  <dc:creator>松崎 典子</dc:creator>
  <cp:lastModifiedBy>寺本 雄太</cp:lastModifiedBy>
  <cp:revision>166</cp:revision>
  <cp:lastPrinted>2024-07-22T08:50:54Z</cp:lastPrinted>
  <dcterms:modified xsi:type="dcterms:W3CDTF">2024-08-14T08:20:20Z</dcterms:modified>
</cp:coreProperties>
</file>